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71" r:id="rId4"/>
  </p:sldMasterIdLst>
  <p:notesMasterIdLst>
    <p:notesMasterId r:id="rId27"/>
  </p:notesMasterIdLst>
  <p:sldIdLst>
    <p:sldId id="2147483457" r:id="rId5"/>
    <p:sldId id="2147483476" r:id="rId6"/>
    <p:sldId id="257" r:id="rId7"/>
    <p:sldId id="272" r:id="rId8"/>
    <p:sldId id="258" r:id="rId9"/>
    <p:sldId id="256" r:id="rId10"/>
    <p:sldId id="273" r:id="rId11"/>
    <p:sldId id="260" r:id="rId12"/>
    <p:sldId id="261" r:id="rId13"/>
    <p:sldId id="2147483629" r:id="rId14"/>
    <p:sldId id="264" r:id="rId15"/>
    <p:sldId id="2147483646" r:id="rId16"/>
    <p:sldId id="2147483647" r:id="rId17"/>
    <p:sldId id="266" r:id="rId18"/>
    <p:sldId id="269" r:id="rId19"/>
    <p:sldId id="265" r:id="rId20"/>
    <p:sldId id="262" r:id="rId21"/>
    <p:sldId id="268" r:id="rId22"/>
    <p:sldId id="263" r:id="rId23"/>
    <p:sldId id="267" r:id="rId24"/>
    <p:sldId id="271" r:id="rId25"/>
    <p:sldId id="25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out this guide" id="{68E7BEE4-EBC2-4A5B-8BEC-8DC478429EA2}">
          <p14:sldIdLst>
            <p14:sldId id="2147483457"/>
          </p14:sldIdLst>
        </p14:section>
        <p14:section name="Introduction" id="{2593C4F6-2BE0-429D-8D6B-DC6F2E7982B1}">
          <p14:sldIdLst>
            <p14:sldId id="2147483476"/>
          </p14:sldIdLst>
        </p14:section>
        <p14:section name="Good" id="{7262B916-339F-475B-87F6-C61BA3750142}">
          <p14:sldIdLst>
            <p14:sldId id="257"/>
            <p14:sldId id="272"/>
            <p14:sldId id="258"/>
            <p14:sldId id="256"/>
            <p14:sldId id="273"/>
            <p14:sldId id="260"/>
            <p14:sldId id="261"/>
            <p14:sldId id="2147483629"/>
          </p14:sldIdLst>
        </p14:section>
        <p14:section name="Better" id="{6921E893-C595-4BCA-A078-6E5E2EF9247F}">
          <p14:sldIdLst>
            <p14:sldId id="264"/>
            <p14:sldId id="2147483646"/>
            <p14:sldId id="2147483647"/>
            <p14:sldId id="266"/>
            <p14:sldId id="269"/>
            <p14:sldId id="265"/>
          </p14:sldIdLst>
        </p14:section>
        <p14:section name="Best" id="{5506184F-AB1B-4E11-8E54-4225E1B23D75}">
          <p14:sldIdLst>
            <p14:sldId id="262"/>
            <p14:sldId id="268"/>
            <p14:sldId id="263"/>
            <p14:sldId id="267"/>
            <p14:sldId id="271"/>
            <p14:sldId id="2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7C2100-5EBB-8ED1-B72F-AF16D3E51A79}" name="Amir Jafarian" initials="AJ" userId="S::amjafar@microsoft.com::7bd30de4-663e-4cd5-bb6d-b842b8d40cf9" providerId="AD"/>
  <p188:author id="{51219E07-7DE0-B119-75CB-E090170754BA}" name="Vivian Ma" initials="VM" userId="S::vivianma@microsoft.com::ffa5aa32-9174-404b-86bc-920dd650eceb" providerId="AD"/>
  <p188:author id="{2AC24A54-4E52-D275-DEE0-3A2413551C9F}" name="Chris Stinson (NAYAMODE INC)" initials="CI" userId="S::v-chstin@microsoft.com::0c3b77ce-a5e8-4179-ab1e-38cf506c950d" providerId="AD"/>
  <p188:author id="{E4AFC4A9-C6ED-9335-F64F-3C0E6635A098}" name="Nick Caromano" initials="" userId="S::nicaroma@microsoft.com::c69b3419-8ece-4b90-9770-29ba8fc072e7" providerId="AD"/>
  <p188:author id="{1DB106B5-E319-1EF0-FC4C-C01FC0795E35}" name="Liz Willets" initials="LW" userId="S::elwalker@microsoft.com::6272ee36-e657-4ed2-9945-e0a39ec21f89" providerId="AD"/>
  <p188:author id="{5BCD18C2-27EE-A7EA-397F-C93CB452113F}" name="Estefanie Alvarez" initials="EA" userId="S::esalvarez@microsoft.com::5d5177f8-70be-4d20-bdd4-7740b765e8a9" providerId="AD"/>
  <p188:author id="{B77A95DF-C1DE-3AD6-81DD-8B8561C902A9}" name="Mariana Prudencio" initials="MP" userId="S::paprud@microsoft.com::715a8a23-4085-434c-b09a-5126f5b59931" providerId="AD"/>
  <p188:author id="{2B1D9EF5-9265-BAD2-F52F-C63BB23A73CF}" name="Chris French (SYNAXIS CORPORATION)" initials="CF" userId="S::v-chfren@microsoft.com::8a8416df-dc93-4e60-940a-005a1980cc10" providerId="AD"/>
  <p188:author id="{1CAC52F9-D5AB-1C61-913C-F33BEFB81929}" name="Nathalia Borges" initials="NB" userId="S::nborges@microsoft.com::0af803e5-253b-4724-82bc-3eaed368a2d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46CD1"/>
    <a:srgbClr val="8661C5"/>
    <a:srgbClr val="000000"/>
    <a:srgbClr val="D9D9D9"/>
    <a:srgbClr val="F2F2F2"/>
    <a:srgbClr val="0078D4"/>
    <a:srgbClr val="737373"/>
    <a:srgbClr val="274B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FA83B-FBC6-4A37-9686-A2CCA191BF0A}" v="5" dt="2025-09-03T13:52:48.2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4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z Willets" userId="6272ee36-e657-4ed2-9945-e0a39ec21f89" providerId="ADAL" clId="{0ABB48D8-695C-436F-A214-F256B28039F3}"/>
    <pc:docChg chg="modSld">
      <pc:chgData name="Liz Willets" userId="6272ee36-e657-4ed2-9945-e0a39ec21f89" providerId="ADAL" clId="{0ABB48D8-695C-436F-A214-F256B28039F3}" dt="2025-09-03T13:45:47.236" v="0"/>
      <pc:docMkLst>
        <pc:docMk/>
      </pc:docMkLst>
      <pc:sldChg chg="modSp">
        <pc:chgData name="Liz Willets" userId="6272ee36-e657-4ed2-9945-e0a39ec21f89" providerId="ADAL" clId="{0ABB48D8-695C-436F-A214-F256B28039F3}" dt="2025-09-03T13:45:47.236" v="0"/>
        <pc:sldMkLst>
          <pc:docMk/>
          <pc:sldMk cId="795468964" sldId="261"/>
        </pc:sldMkLst>
        <pc:picChg chg="mod">
          <ac:chgData name="Liz Willets" userId="6272ee36-e657-4ed2-9945-e0a39ec21f89" providerId="ADAL" clId="{0ABB48D8-695C-436F-A214-F256B28039F3}" dt="2025-09-03T13:45:47.236" v="0"/>
          <ac:picMkLst>
            <pc:docMk/>
            <pc:sldMk cId="795468964" sldId="261"/>
            <ac:picMk id="4" creationId="{5CCC08EA-F7DD-7B64-09C6-2F8FD5F19424}"/>
          </ac:picMkLst>
        </pc:picChg>
      </pc:sldChg>
      <pc:sldChg chg="modSp">
        <pc:chgData name="Liz Willets" userId="6272ee36-e657-4ed2-9945-e0a39ec21f89" providerId="ADAL" clId="{0ABB48D8-695C-436F-A214-F256B28039F3}" dt="2025-09-03T13:45:47.236" v="0"/>
        <pc:sldMkLst>
          <pc:docMk/>
          <pc:sldMk cId="2104136474" sldId="2147483646"/>
        </pc:sldMkLst>
        <pc:picChg chg="mod">
          <ac:chgData name="Liz Willets" userId="6272ee36-e657-4ed2-9945-e0a39ec21f89" providerId="ADAL" clId="{0ABB48D8-695C-436F-A214-F256B28039F3}" dt="2025-09-03T13:45:47.236" v="0"/>
          <ac:picMkLst>
            <pc:docMk/>
            <pc:sldMk cId="2104136474" sldId="2147483646"/>
            <ac:picMk id="4" creationId="{F9F0E5EA-341E-8D4A-03BD-D136C3EF219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718D3C-7E2C-470B-AC78-BC969FA65179}"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BA495D-8DD8-48CF-98C1-10CEBA81B86D}" type="slidenum">
              <a:rPr lang="en-US" smtClean="0"/>
              <a:t>‹#›</a:t>
            </a:fld>
            <a:endParaRPr lang="en-US"/>
          </a:p>
        </p:txBody>
      </p:sp>
    </p:spTree>
    <p:extLst>
      <p:ext uri="{BB962C8B-B14F-4D97-AF65-F5344CB8AC3E}">
        <p14:creationId xmlns:p14="http://schemas.microsoft.com/office/powerpoint/2010/main" val="497001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988918-6F47-4388-88DA-D2D9BBF9A52B}" type="slidenum">
              <a:rPr lang="en-CA" smtClean="0"/>
              <a:t>1</a:t>
            </a:fld>
            <a:endParaRPr lang="en-CA"/>
          </a:p>
        </p:txBody>
      </p:sp>
    </p:spTree>
    <p:extLst>
      <p:ext uri="{BB962C8B-B14F-4D97-AF65-F5344CB8AC3E}">
        <p14:creationId xmlns:p14="http://schemas.microsoft.com/office/powerpoint/2010/main" val="3055462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EE465-613B-1FCD-2380-CE8F47A9B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AA56B2-1A95-B04C-82D3-94B51893EF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E29F4A-3B2D-5BD1-1162-82C2A769B80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D56B3A-0630-3155-C1F9-0C431050CA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130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9069E-ED49-4329-CE58-99E93F9DDA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5206B-5B4F-96C5-8A9A-CC307E4CA5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F2AAD7-1F12-F551-1E0C-926454BDB1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2BC154-1B67-E970-1A89-00751FA4CA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18005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EDA7B4-5824-97D3-E392-8DD418E5DE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C5B546-B9CB-8746-E121-E1F00D4DA2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9268A-77A8-CFA9-C96C-D92AB8A98E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4FDD52-9D43-CF19-6440-01E2520648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09570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CF3CE3-5BE8-9747-6C12-BAE7B94228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FD03D-87C8-317C-03D1-2ADC8693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E6A521-3C2C-E576-7195-CE98A46AF4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20AAC1A-2734-B5B7-7046-91E60CCC6C0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6345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7BE7F-6D80-2D37-4689-0A918F56AD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244C20-6E57-30D9-3832-265DF4E22F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31BA87-4C1E-8AAB-45EE-1F03128B16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95C1B2-4869-868B-5F76-824B6797A89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31619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7646F-35F7-1189-BCF0-F8A27CFA4E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24609-E66D-AE58-916E-738E1D582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FAB655-7E09-DA59-8220-3553AE25254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20F07AB-26E8-7C37-F396-0ED044F1C1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26255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1CFA0-1969-9CDB-71AE-249914C7E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9BBAB4-4CAF-801B-EAC4-ECBA3201DB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54ABD-D6FE-C2F2-6807-02FFBE9497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F76470-D7D6-EB7E-0178-A6A2630DF2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8921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193FF-EAAE-5354-B827-0686C83A8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7E9226-64E8-7EB6-969B-8E3C2F21D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75444-90DC-4786-9AA2-F7809C55F8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6A1EAB-8277-0A2B-2DB6-22E47AAC7C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292983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11703-56CD-AA9D-4D9B-13A3A59B38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A8D335-1566-5F99-DDE2-B4848989CF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CA3B24-8547-7E9F-F600-E823CBD105DE}"/>
              </a:ext>
            </a:extLst>
          </p:cNvPr>
          <p:cNvSpPr>
            <a:spLocks noGrp="1"/>
          </p:cNvSpPr>
          <p:nvPr>
            <p:ph type="body" idx="1"/>
          </p:nvPr>
        </p:nvSpPr>
        <p:spPr/>
        <p:txBody>
          <a:bodyPr/>
          <a:lstStyle/>
          <a:p>
            <a:endParaRPr lang="en-US" b="0"/>
          </a:p>
        </p:txBody>
      </p:sp>
      <p:sp>
        <p:nvSpPr>
          <p:cNvPr id="4" name="Slide Number Placeholder 3">
            <a:extLst>
              <a:ext uri="{FF2B5EF4-FFF2-40B4-BE49-F238E27FC236}">
                <a16:creationId xmlns:a16="http://schemas.microsoft.com/office/drawing/2014/main" id="{BF55A579-B1DB-A4D0-5FA6-3641074A66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2096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23520-7F6B-CF18-3B51-1DC257DA07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DD7143-76E6-DB84-B961-641CA88DD6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32335-2EEF-7EAB-D730-9E0513515D7B}"/>
              </a:ext>
            </a:extLst>
          </p:cNvPr>
          <p:cNvSpPr>
            <a:spLocks noGrp="1"/>
          </p:cNvSpPr>
          <p:nvPr>
            <p:ph type="body" idx="1"/>
          </p:nvPr>
        </p:nvSpPr>
        <p:spPr/>
        <p:txBody>
          <a:bodyPr/>
          <a:lstStyle/>
          <a:p>
            <a:endParaRPr lang="en-US" b="1"/>
          </a:p>
        </p:txBody>
      </p:sp>
      <p:sp>
        <p:nvSpPr>
          <p:cNvPr id="4" name="Slide Number Placeholder 3">
            <a:extLst>
              <a:ext uri="{FF2B5EF4-FFF2-40B4-BE49-F238E27FC236}">
                <a16:creationId xmlns:a16="http://schemas.microsoft.com/office/drawing/2014/main" id="{3FAFE81A-D09F-120F-FB16-5B5DE4CC5C3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953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25357B-8F40-42E9-BE27-6FDDE825A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768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7CBFB-5860-5F87-9CBE-439C7C99C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EA92CF-8359-FD00-ABA7-2CA8F02A3D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76662B-C09F-FF50-37BF-65B83D5E0A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B10BE95-C126-5874-A5BF-D05BCF802C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15772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B66B9-91B8-11E3-5494-97D2D6556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A4801F-3EF1-AAFD-ABDE-2FAA1551F3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36C6B3-091B-A87C-1E99-2C167957AE5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18E314D-1E3D-6D75-487F-8BB0CD4B9FF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7014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D8F94-D38A-6628-8390-5A3E3CAF6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D03125-748A-C024-CDC2-5DE31DE062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CE8470-C1DB-4FB3-1FCC-631BB84BEEA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D98B613-EA8E-F86B-4980-8A4B8591EEC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80966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59979-AEEB-643F-97FC-579617C0DD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308E8-206E-4739-39F5-7F945C7F3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01F355-3FB6-7592-ACE3-E512D7CD9DBE}"/>
              </a:ext>
            </a:extLst>
          </p:cNvPr>
          <p:cNvSpPr>
            <a:spLocks noGrp="1"/>
          </p:cNvSpPr>
          <p:nvPr>
            <p:ph type="body" idx="1"/>
          </p:nvPr>
        </p:nvSpPr>
        <p:spPr/>
        <p:txBody>
          <a:bodyPr/>
          <a:lstStyle/>
          <a:p>
            <a:r>
              <a:rPr lang="en-US" sz="1400"/>
              <a:t>Note: </a:t>
            </a:r>
            <a:r>
              <a:rPr lang="en-US" sz="1200" b="0" i="0" kern="1200">
                <a:solidFill>
                  <a:schemeClr val="tx1"/>
                </a:solidFill>
                <a:effectLst/>
                <a:latin typeface="+mn-lt"/>
                <a:ea typeface="+mn-ea"/>
                <a:cs typeface="+mn-cs"/>
              </a:rPr>
              <a:t>For labels and label policy settings, allow 24 hours for the changes to propagate through the services. However, there are some scenarios where label and label policy changes can take effect much faster or be longer than 24 hours.</a:t>
            </a:r>
          </a:p>
        </p:txBody>
      </p:sp>
      <p:sp>
        <p:nvSpPr>
          <p:cNvPr id="4" name="Slide Number Placeholder 3">
            <a:extLst>
              <a:ext uri="{FF2B5EF4-FFF2-40B4-BE49-F238E27FC236}">
                <a16:creationId xmlns:a16="http://schemas.microsoft.com/office/drawing/2014/main" id="{DED0BD6F-7D5A-C5A8-6D86-8C266C78CCE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36125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26815-6DDE-9956-4F57-7BBD278E85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F4D04-0D38-9FEA-2F9B-30B49F0FC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723DEB-3058-0573-D13C-D04BE254A245}"/>
              </a:ext>
            </a:extLst>
          </p:cNvPr>
          <p:cNvSpPr>
            <a:spLocks noGrp="1"/>
          </p:cNvSpPr>
          <p:nvPr>
            <p:ph type="body" idx="1"/>
          </p:nvPr>
        </p:nvSpPr>
        <p:spPr/>
        <p:txBody>
          <a:bodyPr/>
          <a:lstStyle/>
          <a:p>
            <a:r>
              <a:rPr lang="en-US" sz="1400"/>
              <a:t>Note: </a:t>
            </a:r>
            <a:r>
              <a:rPr lang="en-US" sz="1200" b="0" i="0" kern="1200">
                <a:solidFill>
                  <a:schemeClr val="tx1"/>
                </a:solidFill>
                <a:effectLst/>
                <a:latin typeface="+mn-lt"/>
                <a:ea typeface="+mn-ea"/>
                <a:cs typeface="+mn-cs"/>
              </a:rPr>
              <a:t>For labels and label policy settings, allow 24 hours for the changes to propagate through the services. However, there are some scenarios where label and label policy changes can take effect much faster or be longer than 24 hours.</a:t>
            </a:r>
          </a:p>
          <a:p>
            <a:endParaRPr lang="en-US" sz="1400"/>
          </a:p>
        </p:txBody>
      </p:sp>
      <p:sp>
        <p:nvSpPr>
          <p:cNvPr id="4" name="Slide Number Placeholder 3">
            <a:extLst>
              <a:ext uri="{FF2B5EF4-FFF2-40B4-BE49-F238E27FC236}">
                <a16:creationId xmlns:a16="http://schemas.microsoft.com/office/drawing/2014/main" id="{6D6AA55C-F26E-0B15-BC84-C977D595DC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75412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523D6-96A9-AF19-4A21-7AF5AD3325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3A351C-F5E9-1D2C-B4F2-6C35A2C5C5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5D361A-D86F-2D4D-ED39-7C334EF265D6}"/>
              </a:ext>
            </a:extLst>
          </p:cNvPr>
          <p:cNvSpPr>
            <a:spLocks noGrp="1"/>
          </p:cNvSpPr>
          <p:nvPr>
            <p:ph type="body" idx="1"/>
          </p:nvPr>
        </p:nvSpPr>
        <p:spPr/>
        <p:txBody>
          <a:bodyPr/>
          <a:lstStyle/>
          <a:p>
            <a:endParaRPr lang="en-US" sz="1400"/>
          </a:p>
        </p:txBody>
      </p:sp>
      <p:sp>
        <p:nvSpPr>
          <p:cNvPr id="4" name="Slide Number Placeholder 3">
            <a:extLst>
              <a:ext uri="{FF2B5EF4-FFF2-40B4-BE49-F238E27FC236}">
                <a16:creationId xmlns:a16="http://schemas.microsoft.com/office/drawing/2014/main" id="{4AE6E359-8CED-46DF-4D53-4C3F161D1B0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39647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E45FE-46C8-A87B-92A1-47577E539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31EE1-06BA-BDD7-B2C8-235A241DF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054FA0-DC44-AA3D-FFCB-A01E48AA4C90}"/>
              </a:ext>
            </a:extLst>
          </p:cNvPr>
          <p:cNvSpPr>
            <a:spLocks noGrp="1"/>
          </p:cNvSpPr>
          <p:nvPr>
            <p:ph type="body" idx="1"/>
          </p:nvPr>
        </p:nvSpPr>
        <p:spPr/>
        <p:txBody>
          <a:bodyPr/>
          <a:lstStyle/>
          <a:p>
            <a:pPr>
              <a:lnSpc>
                <a:spcPct val="90000"/>
              </a:lnSpc>
            </a:pPr>
            <a:endParaRPr lang="en-US" sz="1200"/>
          </a:p>
        </p:txBody>
      </p:sp>
      <p:sp>
        <p:nvSpPr>
          <p:cNvPr id="4" name="Slide Number Placeholder 3">
            <a:extLst>
              <a:ext uri="{FF2B5EF4-FFF2-40B4-BE49-F238E27FC236}">
                <a16:creationId xmlns:a16="http://schemas.microsoft.com/office/drawing/2014/main" id="{65BB781E-E168-E663-1EAC-0EB6B0A2DE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29012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080397"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080397"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8" name="Picture 7" descr="A logo of a company&#10;&#10;Description automatically generated">
            <a:extLst>
              <a:ext uri="{FF2B5EF4-FFF2-40B4-BE49-F238E27FC236}">
                <a16:creationId xmlns:a16="http://schemas.microsoft.com/office/drawing/2014/main" id="{51065696-BF77-547A-924A-9F4AB38AD419}"/>
              </a:ext>
            </a:extLst>
          </p:cNvPr>
          <p:cNvPicPr>
            <a:picLocks noChangeAspect="1"/>
          </p:cNvPicPr>
          <p:nvPr userDrawn="1"/>
        </p:nvPicPr>
        <p:blipFill rotWithShape="1">
          <a:blip r:embed="rId3"/>
          <a:srcRect l="12448" t="32535" r="14401" b="28160"/>
          <a:stretch/>
        </p:blipFill>
        <p:spPr>
          <a:xfrm>
            <a:off x="571500" y="581978"/>
            <a:ext cx="1454782" cy="343851"/>
          </a:xfrm>
          <a:prstGeom prst="rect">
            <a:avLst/>
          </a:prstGeom>
        </p:spPr>
      </p:pic>
    </p:spTree>
    <p:extLst>
      <p:ext uri="{BB962C8B-B14F-4D97-AF65-F5344CB8AC3E}">
        <p14:creationId xmlns:p14="http://schemas.microsoft.com/office/powerpoint/2010/main" val="71092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9144000" cy="1231106"/>
          </a:xfrm>
          <a:noFill/>
        </p:spPr>
        <p:txBody>
          <a:bodyPr wrap="square"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16" name="Picture 15" descr="A logo of a company&#10;&#10;Description automatically generated">
            <a:extLst>
              <a:ext uri="{FF2B5EF4-FFF2-40B4-BE49-F238E27FC236}">
                <a16:creationId xmlns:a16="http://schemas.microsoft.com/office/drawing/2014/main" id="{DD0AF0F7-CB9D-430F-0371-DEAB62BB5B47}"/>
              </a:ext>
            </a:extLst>
          </p:cNvPr>
          <p:cNvPicPr>
            <a:picLocks noChangeAspect="1"/>
          </p:cNvPicPr>
          <p:nvPr userDrawn="1"/>
        </p:nvPicPr>
        <p:blipFill rotWithShape="1">
          <a:blip r:embed="rId3"/>
          <a:srcRect l="12448" t="32535" r="14401" b="28160"/>
          <a:stretch/>
        </p:blipFill>
        <p:spPr>
          <a:xfrm>
            <a:off x="571500" y="581978"/>
            <a:ext cx="1454782" cy="343851"/>
          </a:xfrm>
          <a:prstGeom prst="rect">
            <a:avLst/>
          </a:prstGeom>
        </p:spPr>
      </p:pic>
      <p:sp>
        <p:nvSpPr>
          <p:cNvPr id="6" name="TextBox 5">
            <a:extLst>
              <a:ext uri="{FF2B5EF4-FFF2-40B4-BE49-F238E27FC236}">
                <a16:creationId xmlns:a16="http://schemas.microsoft.com/office/drawing/2014/main" id="{F9EE040B-CBEC-E646-5C21-E124CC1455F8}"/>
              </a:ext>
            </a:extLst>
          </p:cNvPr>
          <p:cNvSpPr txBox="1"/>
          <p:nvPr userDrawn="1"/>
        </p:nvSpPr>
        <p:spPr>
          <a:xfrm>
            <a:off x="581724" y="6042828"/>
            <a:ext cx="4206240" cy="138499"/>
          </a:xfrm>
          <a:prstGeom prst="rect">
            <a:avLst/>
          </a:prstGeom>
          <a:noFill/>
        </p:spPr>
        <p:txBody>
          <a:bodyPr wrap="square" lIns="0" tIns="0" rIns="0" bIns="0" rtlCol="0" anchor="ctr">
            <a:spAutoFit/>
          </a:bodyPr>
          <a:lstStyle>
            <a:defPPr>
              <a:defRPr lang="en-US"/>
            </a:defPPr>
            <a:lvl1pPr algn="r">
              <a:defRPr kumimoji="0" sz="600" b="0" u="none" strike="noStrike" cap="none" spc="0" normalizeH="0" baseline="0">
                <a:ln>
                  <a:noFill/>
                </a:ln>
                <a:solidFill>
                  <a:schemeClr val="bg1">
                    <a:lumMod val="65000"/>
                  </a:schemeClr>
                </a:solidFill>
                <a:effectLst/>
                <a:uLnTx/>
                <a:uFillTx/>
                <a:latin typeface="Segoe UI" panose="020B0502040204020203" pitchFamily="34" charset="0"/>
                <a:ea typeface="Source Sans Pro" panose="020B0503030403020204" pitchFamily="34" charset="0"/>
                <a:cs typeface="Segoe UI"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91F2C"/>
                </a:solidFill>
                <a:effectLst/>
                <a:uLnTx/>
                <a:uFillTx/>
                <a:latin typeface="Segoe Sans Display" pitchFamily="2" charset="0"/>
                <a:ea typeface="Source Sans Pro" panose="020B0503030403020204" pitchFamily="34" charset="0"/>
                <a:cs typeface="Segoe Sans Display" pitchFamily="2" charset="0"/>
              </a:rPr>
              <a:t>All data is a snapshot in time as of April 2025 unless otherwise noted.</a:t>
            </a:r>
          </a:p>
        </p:txBody>
      </p:sp>
      <p:sp>
        <p:nvSpPr>
          <p:cNvPr id="7" name="TextBox 6">
            <a:extLst>
              <a:ext uri="{FF2B5EF4-FFF2-40B4-BE49-F238E27FC236}">
                <a16:creationId xmlns:a16="http://schemas.microsoft.com/office/drawing/2014/main" id="{434125EC-F52C-C602-F92D-0929DD9A06FD}"/>
              </a:ext>
            </a:extLst>
          </p:cNvPr>
          <p:cNvSpPr txBox="1"/>
          <p:nvPr userDrawn="1"/>
        </p:nvSpPr>
        <p:spPr>
          <a:xfrm>
            <a:off x="581725" y="6348869"/>
            <a:ext cx="4206240" cy="215444"/>
          </a:xfrm>
          <a:prstGeom prst="rect">
            <a:avLst/>
          </a:prstGeom>
          <a:solidFill>
            <a:srgbClr val="C00000"/>
          </a:solidFill>
        </p:spPr>
        <p:txBody>
          <a:bodyPr wrap="square" lIns="45720" tIns="45720" rIns="45720"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Confidential.</a:t>
            </a:r>
            <a:r>
              <a:rPr kumimoji="0" lang="en-US" sz="800" b="0" i="0" u="none" strike="noStrike" kern="1200" cap="none" spc="0" normalizeH="0" baseline="0" noProof="0">
                <a:ln>
                  <a:noFill/>
                </a:ln>
                <a:solidFill>
                  <a:srgbClr val="FFFFFF"/>
                </a:solidFill>
                <a:effectLst/>
                <a:uLnTx/>
                <a:uFillTx/>
                <a:latin typeface="Segoe Sans Display" pitchFamily="2" charset="0"/>
                <a:ea typeface="+mn-ea"/>
                <a:cs typeface="Segoe Sans Display" pitchFamily="2" charset="0"/>
              </a:rPr>
              <a:t> Do not print. Do not leave behind with customers.</a:t>
            </a:r>
          </a:p>
        </p:txBody>
      </p:sp>
    </p:spTree>
    <p:extLst>
      <p:ext uri="{BB962C8B-B14F-4D97-AF65-F5344CB8AC3E}">
        <p14:creationId xmlns:p14="http://schemas.microsoft.com/office/powerpoint/2010/main" val="3533545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Display" pitchFamily="2" charset="0"/>
              </a:rPr>
              <a:t>© Copyright Microsoft Corporation. All rights reserved. </a:t>
            </a:r>
          </a:p>
        </p:txBody>
      </p:sp>
      <p:pic>
        <p:nvPicPr>
          <p:cNvPr id="4" name="Picture 3" descr="A logo of a company&#10;&#10;Description automatically generated">
            <a:extLst>
              <a:ext uri="{FF2B5EF4-FFF2-40B4-BE49-F238E27FC236}">
                <a16:creationId xmlns:a16="http://schemas.microsoft.com/office/drawing/2014/main" id="{6D0E7ACD-25E9-7FAD-3A11-733954C79AE2}"/>
              </a:ext>
            </a:extLst>
          </p:cNvPr>
          <p:cNvPicPr>
            <a:picLocks noChangeAspect="1"/>
          </p:cNvPicPr>
          <p:nvPr userDrawn="1"/>
        </p:nvPicPr>
        <p:blipFill rotWithShape="1">
          <a:blip r:embed="rId2"/>
          <a:srcRect l="12448" t="32535" r="14401" b="28160"/>
          <a:stretch/>
        </p:blipFill>
        <p:spPr>
          <a:xfrm>
            <a:off x="571500" y="581978"/>
            <a:ext cx="1454782" cy="343851"/>
          </a:xfrm>
          <a:prstGeom prst="rect">
            <a:avLst/>
          </a:prstGeom>
        </p:spPr>
      </p:pic>
    </p:spTree>
    <p:extLst>
      <p:ext uri="{BB962C8B-B14F-4D97-AF65-F5344CB8AC3E}">
        <p14:creationId xmlns:p14="http://schemas.microsoft.com/office/powerpoint/2010/main" val="826563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888296-1BF5-3076-CE00-74F1F5CDE7CC}"/>
              </a:ext>
            </a:extLst>
          </p:cNvPr>
          <p:cNvSpPr/>
          <p:nvPr userDrawn="1"/>
        </p:nvSpPr>
        <p:spPr bwMode="auto">
          <a:xfrm>
            <a:off x="-1" y="0"/>
            <a:ext cx="462987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2882407"/>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332406"/>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2">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07394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 Title">
    <p:bg>
      <p:bgPr>
        <a:gradFill>
          <a:gsLst>
            <a:gs pos="0">
              <a:schemeClr val="tx1"/>
            </a:gs>
            <a:gs pos="100000">
              <a:srgbClr val="243A5E"/>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2"/>
          <a:stretch>
            <a:fillRect/>
          </a:stretch>
        </p:blipFill>
        <p:spPr bwMode="invGray">
          <a:xfrm>
            <a:off x="4671100" y="0"/>
            <a:ext cx="7520900" cy="6858000"/>
          </a:xfrm>
          <a:prstGeom prst="rect">
            <a:avLst/>
          </a:prstGeom>
        </p:spPr>
      </p:pic>
      <p:pic>
        <p:nvPicPr>
          <p:cNvPr id="3" name="Picture 2" descr="Graphical user interface&#10;&#10;Description automatically generated with medium confidence">
            <a:extLst>
              <a:ext uri="{FF2B5EF4-FFF2-40B4-BE49-F238E27FC236}">
                <a16:creationId xmlns:a16="http://schemas.microsoft.com/office/drawing/2014/main" id="{3587B0DC-1752-5300-1FE6-BB7490BD1D35}"/>
              </a:ext>
            </a:extLst>
          </p:cNvPr>
          <p:cNvPicPr>
            <a:picLocks noChangeAspect="1"/>
          </p:cNvPicPr>
          <p:nvPr userDrawn="1"/>
        </p:nvPicPr>
        <p:blipFill>
          <a:blip r:embed="rId3"/>
          <a:stretch>
            <a:fillRect/>
          </a:stretch>
        </p:blipFill>
        <p:spPr>
          <a:xfrm>
            <a:off x="311231" y="302469"/>
            <a:ext cx="2850417" cy="860775"/>
          </a:xfrm>
          <a:prstGeom prst="rect">
            <a:avLst/>
          </a:prstGeom>
        </p:spPr>
      </p:pic>
      <p:sp useBgFill="1">
        <p:nvSpPr>
          <p:cNvPr id="4" name="Rectangle 3">
            <a:extLst>
              <a:ext uri="{FF2B5EF4-FFF2-40B4-BE49-F238E27FC236}">
                <a16:creationId xmlns:a16="http://schemas.microsoft.com/office/drawing/2014/main" id="{8ED525D8-3CB5-314A-BB68-7F7260C4AC51}"/>
              </a:ext>
            </a:extLst>
          </p:cNvPr>
          <p:cNvSpPr/>
          <p:nvPr userDrawn="1"/>
        </p:nvSpPr>
        <p:spPr bwMode="auto">
          <a:xfrm>
            <a:off x="563384" y="6168242"/>
            <a:ext cx="2063187" cy="328902"/>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91082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85186561"/>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80" r:id="rId3"/>
    <p:sldLayoutId id="2147483881" r:id="rId4"/>
    <p:sldLayoutId id="2147483885" r:id="rId5"/>
    <p:sldLayoutId id="2147483882" r:id="rId6"/>
    <p:sldLayoutId id="2147483886"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hyperlink" Target="https://learn.microsoft.com/en-us/purview/audit-log-enable-disable?view=o365-worldwide"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purview.microsoft.com/"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hyperlink" Target="https://learn.microsoft.com/en-us/purview/create-sensitivity-labels"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0.png"/><Relationship Id="rId5" Type="http://schemas.openxmlformats.org/officeDocument/2006/relationships/hyperlink" Target="https://purview.microsoft.com/" TargetMode="External"/><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purview.microsoft.com/" TargetMode="External"/><Relationship Id="rId7" Type="http://schemas.openxmlformats.org/officeDocument/2006/relationships/image" Target="../media/image44.png"/><Relationship Id="rId12" Type="http://schemas.openxmlformats.org/officeDocument/2006/relationships/hyperlink" Target="https://learn.microsoft.com/en-us/purview/apply-sensitivity-label-automatically"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purview.microsoft.com/" TargetMode="External"/><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hyperlink" Target="https://learn.microsoft.com/en-us/purview/dlp-create-deploy-policy?tabs=purview" TargetMode="External"/><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purview.microsoft.com/" TargetMode="External"/><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s://learn.microsoft.com/en-us/purview/dlp-create-deploy-policy?tabs=purview" TargetMode="External"/><Relationship Id="rId5" Type="http://schemas.openxmlformats.org/officeDocument/2006/relationships/image" Target="../media/image53.png"/><Relationship Id="rId10" Type="http://schemas.openxmlformats.org/officeDocument/2006/relationships/image" Target="../media/image54.png"/><Relationship Id="rId4" Type="http://schemas.openxmlformats.org/officeDocument/2006/relationships/image" Target="../media/image51.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hyperlink" Target="https://learn.microsoft.com/en-us/purview/dlp-create-deploy-policy?tabs=purview" TargetMode="External"/><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hyperlink" Target="https://purview.microsoft.com/" TargetMode="External"/><Relationship Id="rId9" Type="http://schemas.openxmlformats.org/officeDocument/2006/relationships/image" Target="../media/image64.png"/></Relationships>
</file>

<file path=ppt/slides/_rels/slide17.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hyperlink" Target="https://purview.microsoft.com/" TargetMode="External"/><Relationship Id="rId7"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0.png"/><Relationship Id="rId11" Type="http://schemas.openxmlformats.org/officeDocument/2006/relationships/hyperlink" Target="https://learn.microsoft.com/en-us/purview/encryption-sensitivity-labels" TargetMode="External"/><Relationship Id="rId5" Type="http://schemas.openxmlformats.org/officeDocument/2006/relationships/image" Target="../media/image69.png"/><Relationship Id="rId10" Type="http://schemas.openxmlformats.org/officeDocument/2006/relationships/image" Target="../media/image17.png"/><Relationship Id="rId4" Type="http://schemas.openxmlformats.org/officeDocument/2006/relationships/image" Target="../media/image68.png"/><Relationship Id="rId9" Type="http://schemas.openxmlformats.org/officeDocument/2006/relationships/image" Target="../media/image73.png"/></Relationships>
</file>

<file path=ppt/slides/_rels/slide1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hyperlink" Target="https://purview.microsoft.com/" TargetMode="External"/><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hyperlink" Target="https://learn.microsoft.com/en-us/purview/apply-sensitivity-label-automatically" TargetMode="External"/><Relationship Id="rId9" Type="http://schemas.openxmlformats.org/officeDocument/2006/relationships/image" Target="../media/image78.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hyperlink" Target="https://purview.microsoft.com/" TargetMode="External"/><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learn.microsoft.com/en-us/purview/insider-risk-management-policy-templates" TargetMode="External"/><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17.png"/><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hyperlink" Target="https://purview.microsoft.com/" TargetMode="Externa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hyperlink" Target="https://learn.microsoft.com/en-us/purview/dlp-adaptive-protection-learn" TargetMode="External"/><Relationship Id="rId9" Type="http://schemas.openxmlformats.org/officeDocument/2006/relationships/image" Target="../media/image93.png"/></Relationships>
</file>

<file path=ppt/slides/_rels/slide2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hyperlink" Target="https://purview.microsoft.com/" TargetMode="External"/><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hyperlink" Target="https://learn.microsoft.com/en-us/purview/dlp-adaptive-protection-learn" TargetMode="External"/><Relationship Id="rId9" Type="http://schemas.openxmlformats.org/officeDocument/2006/relationships/image" Target="../media/image1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hyperlink" Target="https://purview.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hyperlink" Target="https://learn.microsoft.com/en-us/purview/create-sensitivity-labels" TargetMode="External"/><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21.png"/><Relationship Id="rId5" Type="http://schemas.openxmlformats.org/officeDocument/2006/relationships/hyperlink" Target="https://learn.microsoft.com/en-us/purview/create-sensitivity-labels" TargetMode="External"/><Relationship Id="rId10" Type="http://schemas.openxmlformats.org/officeDocument/2006/relationships/image" Target="../media/image20.png"/><Relationship Id="rId4" Type="http://schemas.openxmlformats.org/officeDocument/2006/relationships/hyperlink" Target="https://purview.microsoft.com/" TargetMode="External"/><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learn.microsoft.com/en-us/purview/create-sensitivity-labels" TargetMode="External"/><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hyperlink" Target="https://purview.microsoft.com/" TargetMode="External"/><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hyperlink" Target="https://purview.microsoft.com/" TargetMode="External"/><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hyperlink" Target="https://learn.microsoft.com/en-us/purview/create-sensitivity-labels" TargetMode="External"/><Relationship Id="rId4" Type="http://schemas.openxmlformats.org/officeDocument/2006/relationships/image" Target="../media/image30.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hyperlink" Target="https://purview.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4.xml"/><Relationship Id="rId7" Type="http://schemas.openxmlformats.org/officeDocument/2006/relationships/hyperlink" Target="https://purview.microsoft.com/"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learn.microsoft.com/en-us/purview/dlp-create-deploy-policy?tabs=purview" TargetMode="External"/><Relationship Id="rId5" Type="http://schemas.openxmlformats.org/officeDocument/2006/relationships/hyperlink" Target="https://learn.microsoft.com/en-us/purview/dlp-policy-design" TargetMode="Externa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57B1F-21ED-1423-67C9-D49CBC4D682A}"/>
              </a:ext>
            </a:extLst>
          </p:cNvPr>
          <p:cNvSpPr>
            <a:spLocks noGrp="1"/>
          </p:cNvSpPr>
          <p:nvPr>
            <p:ph type="title"/>
          </p:nvPr>
        </p:nvSpPr>
        <p:spPr>
          <a:xfrm>
            <a:off x="588263" y="2425541"/>
            <a:ext cx="4167887" cy="1107996"/>
          </a:xfrm>
        </p:spPr>
        <p:txBody>
          <a:bodyPr wrap="square" anchor="b">
            <a:normAutofit/>
          </a:bodyPr>
          <a:lstStyle/>
          <a:p>
            <a:pPr>
              <a:lnSpc>
                <a:spcPct val="90000"/>
              </a:lnSpc>
            </a:pPr>
            <a:r>
              <a:rPr lang="en-US" sz="2000"/>
              <a:t>Purview Quick Start blueprint</a:t>
            </a:r>
          </a:p>
        </p:txBody>
      </p:sp>
      <p:sp>
        <p:nvSpPr>
          <p:cNvPr id="12" name="Text Placeholder 2">
            <a:extLst>
              <a:ext uri="{FF2B5EF4-FFF2-40B4-BE49-F238E27FC236}">
                <a16:creationId xmlns:a16="http://schemas.microsoft.com/office/drawing/2014/main" id="{0E3967DA-249C-C7D1-C941-91B1AD5A767E}"/>
              </a:ext>
            </a:extLst>
          </p:cNvPr>
          <p:cNvSpPr>
            <a:spLocks noGrp="1"/>
          </p:cNvSpPr>
          <p:nvPr>
            <p:ph type="body" sz="quarter" idx="12"/>
          </p:nvPr>
        </p:nvSpPr>
        <p:spPr>
          <a:xfrm>
            <a:off x="582042" y="3962400"/>
            <a:ext cx="4164583" cy="338554"/>
          </a:xfrm>
        </p:spPr>
        <p:txBody>
          <a:bodyPr/>
          <a:lstStyle/>
          <a:p>
            <a:r>
              <a:rPr lang="en-US"/>
              <a:t>Blueprint</a:t>
            </a:r>
          </a:p>
        </p:txBody>
      </p:sp>
    </p:spTree>
    <p:extLst>
      <p:ext uri="{BB962C8B-B14F-4D97-AF65-F5344CB8AC3E}">
        <p14:creationId xmlns:p14="http://schemas.microsoft.com/office/powerpoint/2010/main" val="4025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2C6EBE-F376-CD12-24BF-565290634767}"/>
            </a:ext>
          </a:extLst>
        </p:cNvPr>
        <p:cNvGrpSpPr/>
        <p:nvPr/>
      </p:nvGrpSpPr>
      <p:grpSpPr>
        <a:xfrm>
          <a:off x="0" y="0"/>
          <a:ext cx="0" cy="0"/>
          <a:chOff x="0" y="0"/>
          <a:chExt cx="0" cy="0"/>
        </a:xfrm>
      </p:grpSpPr>
      <p:sp>
        <p:nvSpPr>
          <p:cNvPr id="40" name="Title 1">
            <a:extLst>
              <a:ext uri="{FF2B5EF4-FFF2-40B4-BE49-F238E27FC236}">
                <a16:creationId xmlns:a16="http://schemas.microsoft.com/office/drawing/2014/main" id="{7990BBB8-BBFB-BD65-C141-AC8673CA50B6}"/>
              </a:ext>
            </a:extLst>
          </p:cNvPr>
          <p:cNvSpPr txBox="1">
            <a:spLocks noGrp="1"/>
          </p:cNvSpPr>
          <p:nvPr>
            <p:ph type="title"/>
          </p:nvPr>
        </p:nvSpPr>
        <p:spPr>
          <a:xfrm>
            <a:off x="591291" y="623109"/>
            <a:ext cx="3447288"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Enable audit logging</a:t>
            </a:r>
          </a:p>
        </p:txBody>
      </p:sp>
      <p:sp>
        <p:nvSpPr>
          <p:cNvPr id="54" name="Rectangle: Rounded Corners 53">
            <a:extLst>
              <a:ext uri="{FF2B5EF4-FFF2-40B4-BE49-F238E27FC236}">
                <a16:creationId xmlns:a16="http://schemas.microsoft.com/office/drawing/2014/main" id="{325B6148-02E3-C71A-7D3D-2423EA5C809E}"/>
              </a:ext>
              <a:ext uri="{C183D7F6-B498-43B3-948B-1728B52AA6E4}">
                <adec:decorative xmlns:adec="http://schemas.microsoft.com/office/drawing/2017/decorative" val="1"/>
              </a:ext>
            </a:extLst>
          </p:cNvPr>
          <p:cNvSpPr/>
          <p:nvPr/>
        </p:nvSpPr>
        <p:spPr bwMode="auto">
          <a:xfrm>
            <a:off x="415116" y="2793629"/>
            <a:ext cx="3787486" cy="3529096"/>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Title 16">
            <a:extLst>
              <a:ext uri="{FF2B5EF4-FFF2-40B4-BE49-F238E27FC236}">
                <a16:creationId xmlns:a16="http://schemas.microsoft.com/office/drawing/2014/main" id="{F5D7AEFB-134E-4262-CEBB-27B512A71903}"/>
              </a:ext>
            </a:extLst>
          </p:cNvPr>
          <p:cNvSpPr txBox="1">
            <a:spLocks/>
          </p:cNvSpPr>
          <p:nvPr/>
        </p:nvSpPr>
        <p:spPr>
          <a:xfrm>
            <a:off x="588264" y="1295666"/>
            <a:ext cx="344728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Audit logs track user and admin activity, including Copilot interactions. Even though auditing is usually turned on by default, confirming it's active ensures no gap in visibility.</a:t>
            </a:r>
          </a:p>
        </p:txBody>
      </p:sp>
      <p:sp>
        <p:nvSpPr>
          <p:cNvPr id="56" name="TextBox 55">
            <a:extLst>
              <a:ext uri="{FF2B5EF4-FFF2-40B4-BE49-F238E27FC236}">
                <a16:creationId xmlns:a16="http://schemas.microsoft.com/office/drawing/2014/main" id="{62BB6EC8-0DA8-37B1-F0DE-52EA621C0B4F}"/>
              </a:ext>
            </a:extLst>
          </p:cNvPr>
          <p:cNvSpPr txBox="1"/>
          <p:nvPr/>
        </p:nvSpPr>
        <p:spPr>
          <a:xfrm>
            <a:off x="588264" y="2968468"/>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grpSp>
        <p:nvGrpSpPr>
          <p:cNvPr id="16" name="Group 15">
            <a:extLst>
              <a:ext uri="{FF2B5EF4-FFF2-40B4-BE49-F238E27FC236}">
                <a16:creationId xmlns:a16="http://schemas.microsoft.com/office/drawing/2014/main" id="{AED1E02E-E9E0-4494-7653-124F84E6E3F3}"/>
              </a:ext>
              <a:ext uri="{C183D7F6-B498-43B3-948B-1728B52AA6E4}">
                <adec:decorative xmlns:adec="http://schemas.microsoft.com/office/drawing/2017/decorative" val="1"/>
              </a:ext>
            </a:extLst>
          </p:cNvPr>
          <p:cNvGrpSpPr/>
          <p:nvPr/>
        </p:nvGrpSpPr>
        <p:grpSpPr>
          <a:xfrm>
            <a:off x="8530341" y="1174429"/>
            <a:ext cx="3354697" cy="2280252"/>
            <a:chOff x="8493615" y="1174429"/>
            <a:chExt cx="3354697" cy="2280252"/>
          </a:xfrm>
        </p:grpSpPr>
        <p:pic>
          <p:nvPicPr>
            <p:cNvPr id="2" name="Picture 1">
              <a:extLst>
                <a:ext uri="{FF2B5EF4-FFF2-40B4-BE49-F238E27FC236}">
                  <a16:creationId xmlns:a16="http://schemas.microsoft.com/office/drawing/2014/main" id="{2E6F96A1-D891-7594-39AD-C95FDD518029}"/>
                </a:ext>
              </a:extLst>
            </p:cNvPr>
            <p:cNvPicPr>
              <a:picLocks noChangeAspect="1"/>
            </p:cNvPicPr>
            <p:nvPr/>
          </p:nvPicPr>
          <p:blipFill>
            <a:blip r:embed="rId3"/>
            <a:srcRect l="67" r="225" b="4661"/>
            <a:stretch>
              <a:fillRect/>
            </a:stretch>
          </p:blipFill>
          <p:spPr>
            <a:xfrm>
              <a:off x="8493615" y="1562996"/>
              <a:ext cx="3354697" cy="1891685"/>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sp>
          <p:nvSpPr>
            <p:cNvPr id="7" name="Oval 6">
              <a:extLst>
                <a:ext uri="{FF2B5EF4-FFF2-40B4-BE49-F238E27FC236}">
                  <a16:creationId xmlns:a16="http://schemas.microsoft.com/office/drawing/2014/main" id="{001AE8DD-883A-2E9C-D483-8A18B5C722F7}"/>
                </a:ext>
                <a:ext uri="{C183D7F6-B498-43B3-948B-1728B52AA6E4}">
                  <adec:decorative xmlns:adec="http://schemas.microsoft.com/office/drawing/2017/decorative" val="0"/>
                </a:ext>
              </a:extLst>
            </p:cNvPr>
            <p:cNvSpPr/>
            <p:nvPr/>
          </p:nvSpPr>
          <p:spPr bwMode="auto">
            <a:xfrm>
              <a:off x="8494766"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ln>
              <a:solidFill>
                <a:schemeClr val="accent1"/>
              </a:solidFill>
            </a:ln>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cxnSp>
          <p:nvCxnSpPr>
            <p:cNvPr id="12" name="Straight Arrow Connector 11">
              <a:extLst>
                <a:ext uri="{FF2B5EF4-FFF2-40B4-BE49-F238E27FC236}">
                  <a16:creationId xmlns:a16="http://schemas.microsoft.com/office/drawing/2014/main" id="{9B1920B8-AF14-E9DB-247E-EA1B1E799688}"/>
                </a:ext>
              </a:extLst>
            </p:cNvPr>
            <p:cNvCxnSpPr>
              <a:cxnSpLocks/>
              <a:stCxn id="14" idx="1"/>
            </p:cNvCxnSpPr>
            <p:nvPr/>
          </p:nvCxnSpPr>
          <p:spPr>
            <a:xfrm flipH="1">
              <a:off x="8885079" y="1730788"/>
              <a:ext cx="211301" cy="0"/>
            </a:xfrm>
            <a:prstGeom prst="straightConnector1">
              <a:avLst/>
            </a:prstGeom>
            <a:ln w="25400">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81719F6C-F7F0-AB13-98A5-A28B94D028DB}"/>
                </a:ext>
              </a:extLst>
            </p:cNvPr>
            <p:cNvPicPr>
              <a:picLocks noChangeAspect="1"/>
            </p:cNvPicPr>
            <p:nvPr/>
          </p:nvPicPr>
          <p:blipFill>
            <a:blip r:embed="rId3"/>
            <a:srcRect l="5764" t="6433" r="88335" b="89703"/>
            <a:stretch>
              <a:fillRect/>
            </a:stretch>
          </p:blipFill>
          <p:spPr>
            <a:xfrm>
              <a:off x="9096380" y="1521066"/>
              <a:ext cx="1085619" cy="419443"/>
            </a:xfrm>
            <a:prstGeom prst="rect">
              <a:avLst/>
            </a:prstGeom>
            <a:noFill/>
            <a:ln w="25400">
              <a:solidFill>
                <a:schemeClr val="accent1"/>
              </a:solidFill>
            </a:ln>
            <a:effectLst>
              <a:outerShdw blurRad="50800" dist="25400" dir="2700000" algn="tl" rotWithShape="0">
                <a:prstClr val="black">
                  <a:alpha val="20000"/>
                </a:prstClr>
              </a:outerShdw>
            </a:effectLst>
          </p:spPr>
        </p:pic>
      </p:grpSp>
      <p:pic>
        <p:nvPicPr>
          <p:cNvPr id="6" name="Picture 5">
            <a:extLst>
              <a:ext uri="{FF2B5EF4-FFF2-40B4-BE49-F238E27FC236}">
                <a16:creationId xmlns:a16="http://schemas.microsoft.com/office/drawing/2014/main" id="{F21AC945-1DE9-8BAE-0FFB-94F6ECAE434E}"/>
              </a:ext>
              <a:ext uri="{C183D7F6-B498-43B3-948B-1728B52AA6E4}">
                <adec:decorative xmlns:adec="http://schemas.microsoft.com/office/drawing/2017/decorative" val="1"/>
              </a:ext>
            </a:extLst>
          </p:cNvPr>
          <p:cNvPicPr>
            <a:picLocks noChangeAspect="1"/>
          </p:cNvPicPr>
          <p:nvPr/>
        </p:nvPicPr>
        <p:blipFill>
          <a:blip r:embed="rId4"/>
          <a:srcRect r="247" b="5063"/>
          <a:stretch>
            <a:fillRect/>
          </a:stretch>
        </p:blipFill>
        <p:spPr>
          <a:xfrm>
            <a:off x="4924680" y="1589158"/>
            <a:ext cx="3354697" cy="1891685"/>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cxnSp>
        <p:nvCxnSpPr>
          <p:cNvPr id="11" name="Straight Arrow Connector 10">
            <a:extLst>
              <a:ext uri="{FF2B5EF4-FFF2-40B4-BE49-F238E27FC236}">
                <a16:creationId xmlns:a16="http://schemas.microsoft.com/office/drawing/2014/main" id="{996BD914-B28C-0940-B288-C63534C44138}"/>
              </a:ext>
              <a:ext uri="{C183D7F6-B498-43B3-948B-1728B52AA6E4}">
                <adec:decorative xmlns:adec="http://schemas.microsoft.com/office/drawing/2017/decorative" val="1"/>
              </a:ext>
            </a:extLst>
          </p:cNvPr>
          <p:cNvCxnSpPr>
            <a:cxnSpLocks/>
            <a:stCxn id="13" idx="1"/>
          </p:cNvCxnSpPr>
          <p:nvPr/>
        </p:nvCxnSpPr>
        <p:spPr>
          <a:xfrm flipH="1">
            <a:off x="5064554" y="1847573"/>
            <a:ext cx="204076"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4B9BBFF8-901D-A561-805F-4FAF026F3D61}"/>
              </a:ext>
              <a:ext uri="{C183D7F6-B498-43B3-948B-1728B52AA6E4}">
                <adec:decorative xmlns:adec="http://schemas.microsoft.com/office/drawing/2017/decorative" val="1"/>
              </a:ext>
            </a:extLst>
          </p:cNvPr>
          <p:cNvPicPr>
            <a:picLocks noChangeAspect="1"/>
          </p:cNvPicPr>
          <p:nvPr/>
        </p:nvPicPr>
        <p:blipFill>
          <a:blip r:embed="rId4"/>
          <a:srcRect t="10491" r="95867" b="82750"/>
          <a:stretch>
            <a:fillRect/>
          </a:stretch>
        </p:blipFill>
        <p:spPr>
          <a:xfrm>
            <a:off x="5268630" y="1573725"/>
            <a:ext cx="565232" cy="547696"/>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grpSp>
        <p:nvGrpSpPr>
          <p:cNvPr id="23" name="Group 22">
            <a:extLst>
              <a:ext uri="{FF2B5EF4-FFF2-40B4-BE49-F238E27FC236}">
                <a16:creationId xmlns:a16="http://schemas.microsoft.com/office/drawing/2014/main" id="{2394F5D0-CC08-D488-44B1-9A7F6B3A2FDD}"/>
              </a:ext>
              <a:ext uri="{C183D7F6-B498-43B3-948B-1728B52AA6E4}">
                <adec:decorative xmlns:adec="http://schemas.microsoft.com/office/drawing/2017/decorative" val="1"/>
              </a:ext>
            </a:extLst>
          </p:cNvPr>
          <p:cNvGrpSpPr/>
          <p:nvPr/>
        </p:nvGrpSpPr>
        <p:grpSpPr>
          <a:xfrm>
            <a:off x="8530341" y="3774217"/>
            <a:ext cx="663165" cy="311940"/>
            <a:chOff x="5275905" y="3810250"/>
            <a:chExt cx="663165" cy="311940"/>
          </a:xfrm>
        </p:grpSpPr>
        <p:sp>
          <p:nvSpPr>
            <p:cNvPr id="9" name="Oval 8">
              <a:extLst>
                <a:ext uri="{FF2B5EF4-FFF2-40B4-BE49-F238E27FC236}">
                  <a16:creationId xmlns:a16="http://schemas.microsoft.com/office/drawing/2014/main" id="{CCE9737E-8202-74FB-C456-3CAD211B4866}"/>
                </a:ext>
                <a:ext uri="{C183D7F6-B498-43B3-948B-1728B52AA6E4}">
                  <adec:decorative xmlns:adec="http://schemas.microsoft.com/office/drawing/2017/decorative" val="0"/>
                </a:ext>
              </a:extLst>
            </p:cNvPr>
            <p:cNvSpPr/>
            <p:nvPr/>
          </p:nvSpPr>
          <p:spPr bwMode="auto">
            <a:xfrm>
              <a:off x="5275905" y="3810250"/>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10" name="Oval 9">
              <a:extLst>
                <a:ext uri="{FF2B5EF4-FFF2-40B4-BE49-F238E27FC236}">
                  <a16:creationId xmlns:a16="http://schemas.microsoft.com/office/drawing/2014/main" id="{E0D59547-75FD-89E6-D47C-454B39418EB9}"/>
                </a:ext>
                <a:ext uri="{C183D7F6-B498-43B3-948B-1728B52AA6E4}">
                  <adec:decorative xmlns:adec="http://schemas.microsoft.com/office/drawing/2017/decorative" val="0"/>
                </a:ext>
              </a:extLst>
            </p:cNvPr>
            <p:cNvSpPr/>
            <p:nvPr/>
          </p:nvSpPr>
          <p:spPr bwMode="auto">
            <a:xfrm>
              <a:off x="5627130" y="3810250"/>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grpSp>
      <p:pic>
        <p:nvPicPr>
          <p:cNvPr id="15" name="Picture 14">
            <a:extLst>
              <a:ext uri="{FF2B5EF4-FFF2-40B4-BE49-F238E27FC236}">
                <a16:creationId xmlns:a16="http://schemas.microsoft.com/office/drawing/2014/main" id="{31296A97-1B70-DFCE-92D2-AED6CB9E34DA}"/>
              </a:ext>
              <a:ext uri="{C183D7F6-B498-43B3-948B-1728B52AA6E4}">
                <adec:decorative xmlns:adec="http://schemas.microsoft.com/office/drawing/2017/decorative" val="1"/>
              </a:ext>
            </a:extLst>
          </p:cNvPr>
          <p:cNvPicPr>
            <a:picLocks noChangeAspect="1"/>
          </p:cNvPicPr>
          <p:nvPr/>
        </p:nvPicPr>
        <p:blipFill>
          <a:blip r:embed="rId5"/>
          <a:srcRect r="126" b="5063"/>
          <a:stretch>
            <a:fillRect/>
          </a:stretch>
        </p:blipFill>
        <p:spPr>
          <a:xfrm>
            <a:off x="4924680" y="4188946"/>
            <a:ext cx="3354697" cy="1891685"/>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cxnSp>
        <p:nvCxnSpPr>
          <p:cNvPr id="32" name="!!line2">
            <a:extLst>
              <a:ext uri="{FF2B5EF4-FFF2-40B4-BE49-F238E27FC236}">
                <a16:creationId xmlns:a16="http://schemas.microsoft.com/office/drawing/2014/main" id="{493DC514-E3CC-1C55-06FD-CF539A233FF4}"/>
              </a:ext>
              <a:ext uri="{C183D7F6-B498-43B3-948B-1728B52AA6E4}">
                <adec:decorative xmlns:adec="http://schemas.microsoft.com/office/drawing/2017/decorative" val="1"/>
              </a:ext>
            </a:extLst>
          </p:cNvPr>
          <p:cNvCxnSpPr>
            <a:cxnSpLocks/>
          </p:cNvCxnSpPr>
          <p:nvPr/>
        </p:nvCxnSpPr>
        <p:spPr>
          <a:xfrm>
            <a:off x="588264" y="4211206"/>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2C34A54-E42E-6194-DFE0-696EF1C64A0A}"/>
              </a:ext>
            </a:extLst>
          </p:cNvPr>
          <p:cNvSpPr txBox="1">
            <a:spLocks/>
          </p:cNvSpPr>
          <p:nvPr/>
        </p:nvSpPr>
        <p:spPr>
          <a:xfrm>
            <a:off x="588264" y="3484343"/>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1BD1C099-A269-9E65-CA18-BA64945C941E}"/>
              </a:ext>
            </a:extLst>
          </p:cNvPr>
          <p:cNvSpPr txBox="1">
            <a:spLocks/>
          </p:cNvSpPr>
          <p:nvPr/>
        </p:nvSpPr>
        <p:spPr>
          <a:xfrm>
            <a:off x="588264" y="3907363"/>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 the left-hand navigation, select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Solutions</a:t>
            </a:r>
          </a:p>
        </p:txBody>
      </p:sp>
      <p:sp>
        <p:nvSpPr>
          <p:cNvPr id="3" name="Oval 2">
            <a:extLst>
              <a:ext uri="{FF2B5EF4-FFF2-40B4-BE49-F238E27FC236}">
                <a16:creationId xmlns:a16="http://schemas.microsoft.com/office/drawing/2014/main" id="{6AE6EA29-5DDA-5671-523B-EB64F6B76F09}"/>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4" name="Oval 3">
            <a:extLst>
              <a:ext uri="{FF2B5EF4-FFF2-40B4-BE49-F238E27FC236}">
                <a16:creationId xmlns:a16="http://schemas.microsoft.com/office/drawing/2014/main" id="{4BF770DD-86A2-CFF5-B7B1-5224E2DB3690}"/>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6" name="TextBox 35">
            <a:extLst>
              <a:ext uri="{FF2B5EF4-FFF2-40B4-BE49-F238E27FC236}">
                <a16:creationId xmlns:a16="http://schemas.microsoft.com/office/drawing/2014/main" id="{2C0E0E59-CB8D-33D9-0E21-B048737F5ABD}"/>
              </a:ext>
            </a:extLst>
          </p:cNvPr>
          <p:cNvSpPr txBox="1">
            <a:spLocks/>
          </p:cNvSpPr>
          <p:nvPr/>
        </p:nvSpPr>
        <p:spPr>
          <a:xfrm>
            <a:off x="588264" y="4330383"/>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 the Solutions catalog, click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Audit</a:t>
            </a:r>
          </a:p>
        </p:txBody>
      </p:sp>
      <p:sp>
        <p:nvSpPr>
          <p:cNvPr id="37" name="TextBox 36">
            <a:extLst>
              <a:ext uri="{FF2B5EF4-FFF2-40B4-BE49-F238E27FC236}">
                <a16:creationId xmlns:a16="http://schemas.microsoft.com/office/drawing/2014/main" id="{B7A0BA51-94B7-B779-503D-198963B5E355}"/>
              </a:ext>
            </a:extLst>
          </p:cNvPr>
          <p:cNvSpPr txBox="1">
            <a:spLocks/>
          </p:cNvSpPr>
          <p:nvPr/>
        </p:nvSpPr>
        <p:spPr>
          <a:xfrm>
            <a:off x="588264" y="4753403"/>
            <a:ext cx="3447288"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4"/>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If audit logging is already enabled, you will see the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Search</a:t>
            </a:r>
            <a:r>
              <a:rPr kumimoji="0" lang="en-US" sz="1200" b="0" i="0" u="none" strike="noStrike" kern="1200" cap="none" spc="0" normalizeH="0" baseline="0" noProof="0">
                <a:ln>
                  <a:noFill/>
                </a:ln>
                <a:solidFill>
                  <a:srgbClr val="000000"/>
                </a:solidFill>
                <a:effectLst/>
                <a:uLnTx/>
                <a:uFillTx/>
                <a:latin typeface="Segoe UI"/>
                <a:ea typeface="+mn-ea"/>
                <a:cs typeface="+mn-cs"/>
              </a:rPr>
              <a:t> interface</a:t>
            </a:r>
          </a:p>
        </p:txBody>
      </p:sp>
      <p:sp>
        <p:nvSpPr>
          <p:cNvPr id="38" name="TextBox 37">
            <a:extLst>
              <a:ext uri="{FF2B5EF4-FFF2-40B4-BE49-F238E27FC236}">
                <a16:creationId xmlns:a16="http://schemas.microsoft.com/office/drawing/2014/main" id="{511B8872-CB1A-B9B3-581E-F4386227FD97}"/>
              </a:ext>
            </a:extLst>
          </p:cNvPr>
          <p:cNvSpPr txBox="1">
            <a:spLocks/>
          </p:cNvSpPr>
          <p:nvPr/>
        </p:nvSpPr>
        <p:spPr>
          <a:xfrm>
            <a:off x="588264" y="5361089"/>
            <a:ext cx="3447288"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5"/>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If it’s not enabled, click </a:t>
            </a: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Start recording user and admin activity</a:t>
            </a:r>
            <a:r>
              <a:rPr kumimoji="0" lang="en-US" sz="1200" b="0" i="0" u="none" strike="noStrike" kern="1200" cap="none" spc="0" normalizeH="0" baseline="0" noProof="0">
                <a:ln>
                  <a:noFill/>
                </a:ln>
                <a:solidFill>
                  <a:srgbClr val="000000"/>
                </a:solidFill>
                <a:effectLst/>
                <a:uLnTx/>
                <a:uFillTx/>
                <a:latin typeface="Segoe UI"/>
                <a:ea typeface="+mn-ea"/>
                <a:cs typeface="+mn-cs"/>
              </a:rPr>
              <a:t> at the top of the page</a:t>
            </a:r>
          </a:p>
        </p:txBody>
      </p:sp>
      <p:sp>
        <p:nvSpPr>
          <p:cNvPr id="8" name="Oval 7">
            <a:extLst>
              <a:ext uri="{FF2B5EF4-FFF2-40B4-BE49-F238E27FC236}">
                <a16:creationId xmlns:a16="http://schemas.microsoft.com/office/drawing/2014/main" id="{923CDEB9-59E9-8E9E-9FCC-F222FE2B1303}"/>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41" name="TextBox 40">
            <a:extLst>
              <a:ext uri="{FF2B5EF4-FFF2-40B4-BE49-F238E27FC236}">
                <a16:creationId xmlns:a16="http://schemas.microsoft.com/office/drawing/2014/main" id="{B821B896-F7EA-6776-32D6-5E3E0491E46A}"/>
              </a:ext>
            </a:extLst>
          </p:cNvPr>
          <p:cNvSpPr txBox="1">
            <a:spLocks/>
          </p:cNvSpPr>
          <p:nvPr/>
        </p:nvSpPr>
        <p:spPr>
          <a:xfrm>
            <a:off x="588264" y="5968774"/>
            <a:ext cx="3447288" cy="184666"/>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6"/>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Wait up to 60 minutes for auditing to activate</a:t>
            </a:r>
          </a:p>
        </p:txBody>
      </p:sp>
      <p:cxnSp>
        <p:nvCxnSpPr>
          <p:cNvPr id="42" name="!!line2">
            <a:extLst>
              <a:ext uri="{FF2B5EF4-FFF2-40B4-BE49-F238E27FC236}">
                <a16:creationId xmlns:a16="http://schemas.microsoft.com/office/drawing/2014/main" id="{BB084F54-26EB-B3FE-F84A-FD8516BD1D4C}"/>
              </a:ext>
              <a:ext uri="{C183D7F6-B498-43B3-948B-1728B52AA6E4}">
                <adec:decorative xmlns:adec="http://schemas.microsoft.com/office/drawing/2017/decorative" val="1"/>
              </a:ext>
            </a:extLst>
          </p:cNvPr>
          <p:cNvCxnSpPr>
            <a:cxnSpLocks/>
          </p:cNvCxnSpPr>
          <p:nvPr/>
        </p:nvCxnSpPr>
        <p:spPr>
          <a:xfrm>
            <a:off x="588264" y="3788186"/>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265E7A49-F322-9995-9254-7EB1E82CBA54}"/>
              </a:ext>
              <a:ext uri="{C183D7F6-B498-43B3-948B-1728B52AA6E4}">
                <adec:decorative xmlns:adec="http://schemas.microsoft.com/office/drawing/2017/decorative" val="1"/>
              </a:ext>
            </a:extLst>
          </p:cNvPr>
          <p:cNvCxnSpPr>
            <a:cxnSpLocks/>
          </p:cNvCxnSpPr>
          <p:nvPr/>
        </p:nvCxnSpPr>
        <p:spPr>
          <a:xfrm>
            <a:off x="588264" y="4634226"/>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4" name="!!line2">
            <a:extLst>
              <a:ext uri="{FF2B5EF4-FFF2-40B4-BE49-F238E27FC236}">
                <a16:creationId xmlns:a16="http://schemas.microsoft.com/office/drawing/2014/main" id="{B8CE864C-AB9C-DEB9-2112-9BE5C535413A}"/>
              </a:ext>
              <a:ext uri="{C183D7F6-B498-43B3-948B-1728B52AA6E4}">
                <adec:decorative xmlns:adec="http://schemas.microsoft.com/office/drawing/2017/decorative" val="1"/>
              </a:ext>
            </a:extLst>
          </p:cNvPr>
          <p:cNvCxnSpPr>
            <a:cxnSpLocks/>
          </p:cNvCxnSpPr>
          <p:nvPr/>
        </p:nvCxnSpPr>
        <p:spPr>
          <a:xfrm>
            <a:off x="588264" y="5241912"/>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5" name="!!line2">
            <a:extLst>
              <a:ext uri="{FF2B5EF4-FFF2-40B4-BE49-F238E27FC236}">
                <a16:creationId xmlns:a16="http://schemas.microsoft.com/office/drawing/2014/main" id="{BC0AB7A3-3E0D-D814-1138-44C1D7F2F80A}"/>
              </a:ext>
              <a:ext uri="{C183D7F6-B498-43B3-948B-1728B52AA6E4}">
                <adec:decorative xmlns:adec="http://schemas.microsoft.com/office/drawing/2017/decorative" val="1"/>
              </a:ext>
            </a:extLst>
          </p:cNvPr>
          <p:cNvCxnSpPr>
            <a:cxnSpLocks/>
          </p:cNvCxnSpPr>
          <p:nvPr/>
        </p:nvCxnSpPr>
        <p:spPr>
          <a:xfrm>
            <a:off x="588264" y="584959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26FA87E3-AA9E-4D5A-EDC8-1FC573DE009B}"/>
              </a:ext>
              <a:ext uri="{C183D7F6-B498-43B3-948B-1728B52AA6E4}">
                <adec:decorative xmlns:adec="http://schemas.microsoft.com/office/drawing/2017/decorative" val="1"/>
              </a:ext>
            </a:extLst>
          </p:cNvPr>
          <p:cNvCxnSpPr>
            <a:cxnSpLocks/>
          </p:cNvCxnSpPr>
          <p:nvPr/>
        </p:nvCxnSpPr>
        <p:spPr>
          <a:xfrm>
            <a:off x="588264" y="3319349"/>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CDA710BD-EB8B-92D3-F726-5A83D1303A9E}"/>
              </a:ext>
            </a:extLst>
          </p:cNvPr>
          <p:cNvSpPr/>
          <p:nvPr/>
        </p:nvSpPr>
        <p:spPr bwMode="auto">
          <a:xfrm>
            <a:off x="421192" y="2454890"/>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Business Premium or above</a:t>
            </a:r>
          </a:p>
        </p:txBody>
      </p:sp>
      <p:pic>
        <p:nvPicPr>
          <p:cNvPr id="24" name="Picture 23">
            <a:extLst>
              <a:ext uri="{FF2B5EF4-FFF2-40B4-BE49-F238E27FC236}">
                <a16:creationId xmlns:a16="http://schemas.microsoft.com/office/drawing/2014/main" id="{D493A5DE-1EE8-303B-D7E3-F8B3E7391BF9}"/>
              </a:ext>
              <a:ext uri="{C183D7F6-B498-43B3-948B-1728B52AA6E4}">
                <adec:decorative xmlns:adec="http://schemas.microsoft.com/office/drawing/2017/decorative" val="1"/>
              </a:ext>
            </a:extLst>
          </p:cNvPr>
          <p:cNvPicPr>
            <a:picLocks noChangeAspect="1"/>
          </p:cNvPicPr>
          <p:nvPr/>
        </p:nvPicPr>
        <p:blipFill>
          <a:blip r:embed="rId5"/>
          <a:srcRect l="21967" t="9720" r="69665" b="83601"/>
          <a:stretch>
            <a:fillRect/>
          </a:stretch>
        </p:blipFill>
        <p:spPr>
          <a:xfrm>
            <a:off x="6176839" y="4206634"/>
            <a:ext cx="907118" cy="416840"/>
          </a:xfrm>
          <a:prstGeom prst="roundRect">
            <a:avLst>
              <a:gd name="adj" fmla="val 2024"/>
            </a:avLst>
          </a:prstGeom>
          <a:noFill/>
          <a:effectLst>
            <a:outerShdw blurRad="50800" dist="25400" dir="2700000" algn="tl" rotWithShape="0">
              <a:prstClr val="black">
                <a:alpha val="20000"/>
              </a:prstClr>
            </a:outerShdw>
          </a:effectLst>
        </p:spPr>
      </p:pic>
      <p:sp>
        <p:nvSpPr>
          <p:cNvPr id="28" name="Rectangle 27">
            <a:extLst>
              <a:ext uri="{FF2B5EF4-FFF2-40B4-BE49-F238E27FC236}">
                <a16:creationId xmlns:a16="http://schemas.microsoft.com/office/drawing/2014/main" id="{ED709F0C-DB99-D939-2124-2444610CDC4C}"/>
              </a:ext>
              <a:ext uri="{C183D7F6-B498-43B3-948B-1728B52AA6E4}">
                <adec:decorative xmlns:adec="http://schemas.microsoft.com/office/drawing/2017/decorative" val="1"/>
              </a:ext>
            </a:extLst>
          </p:cNvPr>
          <p:cNvSpPr/>
          <p:nvPr/>
        </p:nvSpPr>
        <p:spPr bwMode="auto">
          <a:xfrm>
            <a:off x="6176840" y="4206634"/>
            <a:ext cx="907118" cy="423512"/>
          </a:xfrm>
          <a:prstGeom prst="rect">
            <a:avLst/>
          </a:prstGeom>
          <a:noFill/>
          <a:ln w="25400">
            <a:gradFill>
              <a:gsLst>
                <a:gs pos="100000">
                  <a:srgbClr val="C03BC4"/>
                </a:gs>
                <a:gs pos="28000">
                  <a:schemeClr val="accent1"/>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CE7D300-0F84-9D5E-7CD3-8718E91567CD}"/>
              </a:ext>
            </a:extLst>
          </p:cNvPr>
          <p:cNvSpPr txBox="1">
            <a:spLocks/>
          </p:cNvSpPr>
          <p:nvPr/>
        </p:nvSpPr>
        <p:spPr>
          <a:xfrm>
            <a:off x="5422739" y="6635274"/>
            <a:ext cx="6462299"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r">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lang="en-US" sz="800">
                <a:hlinkClick r:id="rId7"/>
              </a:rPr>
              <a:t>Turn auditing on or off </a:t>
            </a:r>
            <a:r>
              <a:rPr kumimoji="0" lang="en-US" sz="800" b="0" i="0" u="none" strike="noStrike" kern="1200" cap="none" spc="0" normalizeH="0" baseline="0" noProof="0">
                <a:ln>
                  <a:noFill/>
                </a:ln>
                <a:solidFill>
                  <a:srgbClr val="000000"/>
                </a:solidFill>
                <a:effectLst/>
                <a:uLnTx/>
                <a:uFillTx/>
                <a:latin typeface="Segoe UI"/>
                <a:ea typeface="+mn-ea"/>
                <a:cs typeface="+mn-cs"/>
              </a:rPr>
              <a:t>” page. You must be assigned the Audit Logs role in Exchange Online to turn auditing on or off. </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D0588710-6E76-3042-8911-B38793D69402}"/>
              </a:ext>
              <a:ext uri="{C183D7F6-B498-43B3-948B-1728B52AA6E4}">
                <adec:decorative xmlns:adec="http://schemas.microsoft.com/office/drawing/2017/decorative" val="1"/>
              </a:ext>
            </a:extLst>
          </p:cNvPr>
          <p:cNvCxnSpPr>
            <a:cxnSpLocks/>
          </p:cNvCxnSpPr>
          <p:nvPr/>
        </p:nvCxnSpPr>
        <p:spPr>
          <a:xfrm flipH="1">
            <a:off x="5972763" y="4433827"/>
            <a:ext cx="204076"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72A8CD34-0EEC-69AD-7BED-A971BFC28970}"/>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pic>
        <p:nvPicPr>
          <p:cNvPr id="19" name="Picture 18">
            <a:extLst>
              <a:ext uri="{FF2B5EF4-FFF2-40B4-BE49-F238E27FC236}">
                <a16:creationId xmlns:a16="http://schemas.microsoft.com/office/drawing/2014/main" id="{F51EFB38-02F0-B989-7D9E-2B4576A09A94}"/>
              </a:ext>
            </a:extLst>
          </p:cNvPr>
          <p:cNvPicPr>
            <a:picLocks noChangeAspect="1"/>
          </p:cNvPicPr>
          <p:nvPr/>
        </p:nvPicPr>
        <p:blipFill>
          <a:blip r:embed="rId8"/>
          <a:stretch>
            <a:fillRect/>
          </a:stretch>
        </p:blipFill>
        <p:spPr>
          <a:xfrm>
            <a:off x="8473940" y="4279906"/>
            <a:ext cx="3687377" cy="1723892"/>
          </a:xfrm>
          <a:prstGeom prst="rect">
            <a:avLst/>
          </a:prstGeom>
          <a:ln>
            <a:solidFill>
              <a:schemeClr val="accent1"/>
            </a:solidFill>
          </a:ln>
        </p:spPr>
      </p:pic>
    </p:spTree>
    <p:extLst>
      <p:ext uri="{BB962C8B-B14F-4D97-AF65-F5344CB8AC3E}">
        <p14:creationId xmlns:p14="http://schemas.microsoft.com/office/powerpoint/2010/main" val="3486204978"/>
      </p:ext>
    </p:extLst>
  </p:cSld>
  <p:clrMapOvr>
    <a:masterClrMapping/>
  </p:clrMapOvr>
  <mc:AlternateContent xmlns:mc="http://schemas.openxmlformats.org/markup-compatibility/2006" xmlns:p14="http://schemas.microsoft.com/office/powerpoint/2010/main">
    <mc:Choice Requires="p14">
      <p:transition spd="med" p14:dur="700" advTm="111596">
        <p:fade/>
      </p:transition>
    </mc:Choice>
    <mc:Fallback xmlns="">
      <p:transition spd="med" advTm="11159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05DB7-CD89-D1C4-BE53-4187564407D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328A435-AD4C-6285-D33B-9548685B60C1}"/>
              </a:ext>
            </a:extLst>
          </p:cNvPr>
          <p:cNvSpPr>
            <a:spLocks noGrp="1"/>
          </p:cNvSpPr>
          <p:nvPr>
            <p:ph type="title"/>
          </p:nvPr>
        </p:nvSpPr>
        <p:spPr>
          <a:xfrm>
            <a:off x="585216" y="2911158"/>
            <a:ext cx="11018520" cy="623248"/>
          </a:xfrm>
        </p:spPr>
        <p:txBody>
          <a:bodyPr/>
          <a:lstStyle/>
          <a:p>
            <a:r>
              <a:rPr lang="en-US" sz="4500">
                <a:cs typeface="Segoe UI"/>
              </a:rPr>
              <a:t>Better</a:t>
            </a:r>
            <a:endParaRPr lang="en-US"/>
          </a:p>
        </p:txBody>
      </p:sp>
      <p:sp>
        <p:nvSpPr>
          <p:cNvPr id="6" name="Rectangle: Rounded Corners 5">
            <a:extLst>
              <a:ext uri="{FF2B5EF4-FFF2-40B4-BE49-F238E27FC236}">
                <a16:creationId xmlns:a16="http://schemas.microsoft.com/office/drawing/2014/main" id="{8CA159D6-D0C2-F49C-B2D7-53BA1C1AA208}"/>
              </a:ext>
            </a:extLst>
          </p:cNvPr>
          <p:cNvSpPr/>
          <p:nvPr/>
        </p:nvSpPr>
        <p:spPr bwMode="auto">
          <a:xfrm>
            <a:off x="608754" y="3708951"/>
            <a:ext cx="3474720" cy="320040"/>
          </a:xfrm>
          <a:prstGeom prst="roundRect">
            <a:avLst>
              <a:gd name="adj" fmla="val 18696"/>
            </a:avLst>
          </a:prstGeom>
          <a:solidFill>
            <a:schemeClr val="accent1"/>
          </a:solidFill>
          <a:effectLst>
            <a:outerShdw blurRad="50800" dist="25400" dir="2700000" algn="tl" rotWithShape="0">
              <a:prstClr val="black">
                <a:alpha val="20000"/>
              </a:prstClr>
            </a:outerShdw>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sp>
        <p:nvSpPr>
          <p:cNvPr id="7" name="Rectangle: Rounded Corners 6">
            <a:extLst>
              <a:ext uri="{FF2B5EF4-FFF2-40B4-BE49-F238E27FC236}">
                <a16:creationId xmlns:a16="http://schemas.microsoft.com/office/drawing/2014/main" id="{E452830B-F36F-AFCE-C6D8-B3CD27967970}"/>
              </a:ext>
            </a:extLst>
          </p:cNvPr>
          <p:cNvSpPr/>
          <p:nvPr/>
        </p:nvSpPr>
        <p:spPr bwMode="auto">
          <a:xfrm>
            <a:off x="4336177" y="3702070"/>
            <a:ext cx="3474720" cy="320040"/>
          </a:xfrm>
          <a:prstGeom prst="roundRect">
            <a:avLst>
              <a:gd name="adj" fmla="val 18696"/>
            </a:avLst>
          </a:prstGeom>
          <a:solidFill>
            <a:schemeClr val="accent1"/>
          </a:solidFill>
          <a:effectLst>
            <a:outerShdw blurRad="50800" dist="25400" dir="2700000" algn="tl" rotWithShape="0">
              <a:prstClr val="black">
                <a:alpha val="20000"/>
              </a:prstClr>
            </a:outerShdw>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Block the sharing of sensitive information</a:t>
            </a:r>
          </a:p>
        </p:txBody>
      </p:sp>
      <p:sp>
        <p:nvSpPr>
          <p:cNvPr id="4" name="Rectangle: Rounded Corners 3">
            <a:extLst>
              <a:ext uri="{FF2B5EF4-FFF2-40B4-BE49-F238E27FC236}">
                <a16:creationId xmlns:a16="http://schemas.microsoft.com/office/drawing/2014/main" id="{948E7168-9872-6139-D3A6-45A2C2130737}"/>
              </a:ext>
            </a:extLst>
          </p:cNvPr>
          <p:cNvSpPr/>
          <p:nvPr/>
        </p:nvSpPr>
        <p:spPr bwMode="auto">
          <a:xfrm>
            <a:off x="608754" y="4052221"/>
            <a:ext cx="3474720" cy="1689538"/>
          </a:xfrm>
          <a:prstGeom prst="roundRect">
            <a:avLst>
              <a:gd name="adj" fmla="val 54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Create sensitivity labels</a:t>
            </a:r>
          </a:p>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Create sensitivity sub-labels</a:t>
            </a:r>
          </a:p>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Publish sensitivity labels</a:t>
            </a:r>
          </a:p>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Set as default label</a:t>
            </a:r>
          </a:p>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Enable OneDrive and SharePoint labels</a:t>
            </a:r>
          </a:p>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Enable Audit logging</a:t>
            </a:r>
          </a:p>
          <a:p>
            <a:pPr marL="171450"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Create custom sensitive info types (SIT)</a:t>
            </a:r>
          </a:p>
          <a:p>
            <a:pPr marL="171450"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Configure client-side auto-labeling</a:t>
            </a:r>
          </a:p>
        </p:txBody>
      </p:sp>
      <p:sp>
        <p:nvSpPr>
          <p:cNvPr id="10" name="Rectangle: Rounded Corners 9">
            <a:extLst>
              <a:ext uri="{FF2B5EF4-FFF2-40B4-BE49-F238E27FC236}">
                <a16:creationId xmlns:a16="http://schemas.microsoft.com/office/drawing/2014/main" id="{82438C42-29AA-74FB-15D3-1C9AAC7A7F38}"/>
              </a:ext>
            </a:extLst>
          </p:cNvPr>
          <p:cNvSpPr/>
          <p:nvPr/>
        </p:nvSpPr>
        <p:spPr bwMode="auto">
          <a:xfrm>
            <a:off x="4336177" y="4045340"/>
            <a:ext cx="3474720" cy="1689538"/>
          </a:xfrm>
          <a:prstGeom prst="roundRect">
            <a:avLst>
              <a:gd name="adj" fmla="val 54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171450" indent="-171450" defTabSz="932472">
              <a:spcBef>
                <a:spcPct val="0"/>
              </a:spcBef>
              <a:spcAft>
                <a:spcPct val="0"/>
              </a:spcAft>
              <a:buFont typeface="Arial" panose="020B0604020202020204" pitchFamily="34" charset="0"/>
              <a:buChar char="•"/>
            </a:pPr>
            <a:r>
              <a:rPr lang="en-US" sz="1200">
                <a:solidFill>
                  <a:schemeClr val="tx1"/>
                </a:solidFill>
                <a:cs typeface="Segoe UI"/>
              </a:rPr>
              <a:t>Create and deploy DLP policies across:</a:t>
            </a:r>
          </a:p>
          <a:p>
            <a:pPr marL="628650" lvl="1" indent="-171450" defTabSz="932472">
              <a:spcBef>
                <a:spcPct val="0"/>
              </a:spcBef>
              <a:spcAft>
                <a:spcPct val="0"/>
              </a:spcAft>
              <a:buFont typeface="Arial" panose="020B0604020202020204" pitchFamily="34" charset="0"/>
              <a:buChar char="•"/>
            </a:pPr>
            <a:r>
              <a:rPr lang="en-US" sz="1200">
                <a:solidFill>
                  <a:schemeClr val="tx1"/>
                </a:solidFill>
                <a:cs typeface="Segoe UI"/>
              </a:rPr>
              <a:t>Exchange</a:t>
            </a:r>
          </a:p>
          <a:p>
            <a:pPr marL="628650" lvl="1" indent="-171450" defTabSz="932472">
              <a:spcBef>
                <a:spcPct val="0"/>
              </a:spcBef>
              <a:spcAft>
                <a:spcPct val="0"/>
              </a:spcAft>
              <a:buFont typeface="Arial" panose="020B0604020202020204" pitchFamily="34" charset="0"/>
              <a:buChar char="•"/>
            </a:pPr>
            <a:r>
              <a:rPr lang="en-US" sz="1200">
                <a:solidFill>
                  <a:schemeClr val="tx1"/>
                </a:solidFill>
                <a:cs typeface="Segoe UI"/>
              </a:rPr>
              <a:t>SharePoint</a:t>
            </a:r>
          </a:p>
          <a:p>
            <a:pPr marL="628650" lvl="1" indent="-171450" defTabSz="932472">
              <a:spcBef>
                <a:spcPct val="0"/>
              </a:spcBef>
              <a:spcAft>
                <a:spcPct val="0"/>
              </a:spcAft>
              <a:buFont typeface="Arial" panose="020B0604020202020204" pitchFamily="34" charset="0"/>
              <a:buChar char="•"/>
            </a:pPr>
            <a:r>
              <a:rPr lang="en-US" sz="1200">
                <a:solidFill>
                  <a:schemeClr val="tx1"/>
                </a:solidFill>
                <a:cs typeface="Segoe UI"/>
              </a:rPr>
              <a:t>OneDrive</a:t>
            </a:r>
          </a:p>
          <a:p>
            <a:pPr marL="628650" lvl="1" indent="-171450" defTabSz="932472">
              <a:spcBef>
                <a:spcPct val="0"/>
              </a:spcBef>
              <a:spcAft>
                <a:spcPct val="0"/>
              </a:spcAft>
              <a:buFont typeface="Arial" panose="020B0604020202020204" pitchFamily="34" charset="0"/>
              <a:buChar char="•"/>
            </a:pPr>
            <a:r>
              <a:rPr lang="en-US" sz="1200" b="1">
                <a:solidFill>
                  <a:schemeClr val="accent1"/>
                </a:solidFill>
                <a:cs typeface="Segoe UI"/>
              </a:rPr>
              <a:t>Teams</a:t>
            </a:r>
          </a:p>
          <a:p>
            <a:pPr marL="628650" lvl="1" indent="-171450" defTabSz="932472">
              <a:spcBef>
                <a:spcPct val="0"/>
              </a:spcBef>
              <a:spcAft>
                <a:spcPct val="0"/>
              </a:spcAft>
              <a:buFont typeface="Arial" panose="020B0604020202020204" pitchFamily="34" charset="0"/>
              <a:buChar char="•"/>
            </a:pPr>
            <a:r>
              <a:rPr lang="en-US" sz="1200" b="1">
                <a:solidFill>
                  <a:schemeClr val="accent1"/>
                </a:solidFill>
                <a:cs typeface="Segoe UI"/>
              </a:rPr>
              <a:t>Endpoints</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Apply email protection</a:t>
            </a:r>
          </a:p>
        </p:txBody>
      </p:sp>
    </p:spTree>
    <p:extLst>
      <p:ext uri="{BB962C8B-B14F-4D97-AF65-F5344CB8AC3E}">
        <p14:creationId xmlns:p14="http://schemas.microsoft.com/office/powerpoint/2010/main" val="79341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2765FC-FB52-B838-E511-2E754E177484}"/>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7C053F6E-943F-1BEF-5DCB-1F7DE066701B}"/>
              </a:ext>
              <a:ext uri="{C183D7F6-B498-43B3-948B-1728B52AA6E4}">
                <adec:decorative xmlns:adec="http://schemas.microsoft.com/office/drawing/2017/decorative" val="1"/>
              </a:ext>
            </a:extLst>
          </p:cNvPr>
          <p:cNvSpPr/>
          <p:nvPr/>
        </p:nvSpPr>
        <p:spPr bwMode="auto">
          <a:xfrm>
            <a:off x="225569" y="2406976"/>
            <a:ext cx="4281377" cy="4341153"/>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ECE4BA75-088D-3329-23E0-BC30808E35CF}"/>
              </a:ext>
            </a:extLst>
          </p:cNvPr>
          <p:cNvSpPr txBox="1"/>
          <p:nvPr/>
        </p:nvSpPr>
        <p:spPr>
          <a:xfrm>
            <a:off x="608270" y="258890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39" name="Title 16">
            <a:extLst>
              <a:ext uri="{FF2B5EF4-FFF2-40B4-BE49-F238E27FC236}">
                <a16:creationId xmlns:a16="http://schemas.microsoft.com/office/drawing/2014/main" id="{B3ACF5A8-C778-2242-A0E4-30FB10B7007D}"/>
              </a:ext>
            </a:extLst>
          </p:cNvPr>
          <p:cNvSpPr txBox="1">
            <a:spLocks/>
          </p:cNvSpPr>
          <p:nvPr/>
        </p:nvSpPr>
        <p:spPr>
          <a:xfrm>
            <a:off x="608614" y="928148"/>
            <a:ext cx="3447288"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Custom sensitive information types (SITs) allow you to detect and classify data unique to your organization – such as internal IDs, project codes, propriety source code – and use them in auto-labeling or DLP policies.</a:t>
            </a:r>
          </a:p>
        </p:txBody>
      </p:sp>
      <p:sp>
        <p:nvSpPr>
          <p:cNvPr id="40" name="Title 1">
            <a:extLst>
              <a:ext uri="{FF2B5EF4-FFF2-40B4-BE49-F238E27FC236}">
                <a16:creationId xmlns:a16="http://schemas.microsoft.com/office/drawing/2014/main" id="{5FFD080F-E2FD-5CE9-AEDE-C5E371A3CE83}"/>
              </a:ext>
            </a:extLst>
          </p:cNvPr>
          <p:cNvSpPr txBox="1">
            <a:spLocks noGrp="1"/>
          </p:cNvSpPr>
          <p:nvPr>
            <p:ph type="title"/>
          </p:nvPr>
        </p:nvSpPr>
        <p:spPr>
          <a:xfrm>
            <a:off x="588264" y="433205"/>
            <a:ext cx="344728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Create custom sensitive info types</a:t>
            </a:r>
          </a:p>
        </p:txBody>
      </p:sp>
      <p:cxnSp>
        <p:nvCxnSpPr>
          <p:cNvPr id="32" name="!!line2">
            <a:extLst>
              <a:ext uri="{FF2B5EF4-FFF2-40B4-BE49-F238E27FC236}">
                <a16:creationId xmlns:a16="http://schemas.microsoft.com/office/drawing/2014/main" id="{C3FEF2E5-7EA4-85F0-DCC8-0EE372CBCBF9}"/>
              </a:ext>
              <a:ext uri="{C183D7F6-B498-43B3-948B-1728B52AA6E4}">
                <adec:decorative xmlns:adec="http://schemas.microsoft.com/office/drawing/2017/decorative" val="1"/>
              </a:ext>
            </a:extLst>
          </p:cNvPr>
          <p:cNvCxnSpPr>
            <a:cxnSpLocks/>
          </p:cNvCxnSpPr>
          <p:nvPr/>
        </p:nvCxnSpPr>
        <p:spPr>
          <a:xfrm>
            <a:off x="608270" y="426588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85A78A4-462C-DBC6-8F37-7AEDD5527A4F}"/>
              </a:ext>
            </a:extLst>
          </p:cNvPr>
          <p:cNvSpPr txBox="1">
            <a:spLocks/>
          </p:cNvSpPr>
          <p:nvPr/>
        </p:nvSpPr>
        <p:spPr>
          <a:xfrm>
            <a:off x="445239" y="3104779"/>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2689A9D8-34DA-AB77-E0FF-A8D422C4E296}"/>
              </a:ext>
            </a:extLst>
          </p:cNvPr>
          <p:cNvSpPr txBox="1">
            <a:spLocks/>
          </p:cNvSpPr>
          <p:nvPr/>
        </p:nvSpPr>
        <p:spPr>
          <a:xfrm>
            <a:off x="445239" y="3937825"/>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3)  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Classifiers &gt; Sensitive info types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13D5641C-D75D-A860-9BE1-926104FD12B2}"/>
              </a:ext>
            </a:extLst>
          </p:cNvPr>
          <p:cNvSpPr txBox="1">
            <a:spLocks/>
          </p:cNvSpPr>
          <p:nvPr/>
        </p:nvSpPr>
        <p:spPr>
          <a:xfrm>
            <a:off x="445239" y="4855783"/>
            <a:ext cx="3967275" cy="1300356"/>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30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5)  Define:</a:t>
            </a:r>
          </a:p>
          <a:p>
            <a:pPr marL="685800" lvl="1" indent="-228600">
              <a:spcAft>
                <a:spcPts val="300"/>
              </a:spcAft>
              <a:buFont typeface="Arial" panose="020B0604020202020204" pitchFamily="34" charset="0"/>
              <a:buChar char="•"/>
              <a:defRPr/>
            </a:pPr>
            <a:r>
              <a:rPr lang="en-US" sz="1200">
                <a:solidFill>
                  <a:srgbClr val="000000"/>
                </a:solidFill>
                <a:latin typeface="Segoe UI Semibold"/>
              </a:rPr>
              <a:t>Name and description</a:t>
            </a:r>
          </a:p>
          <a:p>
            <a:pPr marL="685800" lvl="1" indent="-228600">
              <a:spcAft>
                <a:spcPts val="300"/>
              </a:spcAft>
              <a:buFont typeface="Arial" panose="020B0604020202020204" pitchFamily="34" charset="0"/>
              <a:buChar char="•"/>
              <a:defRPr/>
            </a:pPr>
            <a:r>
              <a:rPr lang="en-US" sz="1200">
                <a:solidFill>
                  <a:srgbClr val="000000"/>
                </a:solidFill>
                <a:latin typeface="Segoe UI Semibold"/>
              </a:rPr>
              <a:t>Confidence levels</a:t>
            </a:r>
          </a:p>
          <a:p>
            <a:pPr marL="685800" lvl="1" indent="-228600">
              <a:spcAft>
                <a:spcPts val="300"/>
              </a:spcAft>
              <a:buFont typeface="Arial" panose="020B0604020202020204" pitchFamily="34" charset="0"/>
              <a:buChar char="•"/>
              <a:defRPr/>
            </a:pPr>
            <a:r>
              <a:rPr lang="en-US" sz="1200">
                <a:solidFill>
                  <a:srgbClr val="000000"/>
                </a:solidFill>
                <a:latin typeface="Segoe UI Semibold"/>
              </a:rPr>
              <a:t>Primary element</a:t>
            </a:r>
            <a:r>
              <a:rPr lang="en-US" sz="1200">
                <a:solidFill>
                  <a:srgbClr val="000000"/>
                </a:solidFill>
                <a:latin typeface="Segoe UI"/>
              </a:rPr>
              <a:t>: keyword list, regex, or function</a:t>
            </a:r>
          </a:p>
          <a:p>
            <a:pPr marL="685800" lvl="1" indent="-228600">
              <a:spcAft>
                <a:spcPts val="300"/>
              </a:spcAft>
              <a:buFont typeface="Arial" panose="020B0604020202020204" pitchFamily="34" charset="0"/>
              <a:buChar char="•"/>
              <a:defRPr/>
            </a:pPr>
            <a:r>
              <a:rPr lang="en-US" sz="1200">
                <a:solidFill>
                  <a:srgbClr val="000000"/>
                </a:solidFill>
                <a:latin typeface="Segoe UI Semibold"/>
              </a:rPr>
              <a:t>Character proximity</a:t>
            </a:r>
          </a:p>
          <a:p>
            <a:pPr marL="685800" lvl="1" indent="-228600">
              <a:spcAft>
                <a:spcPts val="300"/>
              </a:spcAft>
              <a:buFont typeface="Arial" panose="020B0604020202020204" pitchFamily="34" charset="0"/>
              <a:buChar char="•"/>
              <a:defRPr/>
            </a:pPr>
            <a:r>
              <a:rPr lang="en-US" sz="1200">
                <a:solidFill>
                  <a:srgbClr val="000000"/>
                </a:solidFill>
                <a:latin typeface="Segoe UI Semibold"/>
              </a:rPr>
              <a:t>Supporting elements </a:t>
            </a:r>
            <a:r>
              <a:rPr lang="en-US" sz="1200">
                <a:solidFill>
                  <a:srgbClr val="000000"/>
                </a:solidFill>
                <a:latin typeface="Segoe UI"/>
              </a:rPr>
              <a:t>(e.g. proximity keywords)</a:t>
            </a:r>
          </a:p>
        </p:txBody>
      </p:sp>
      <p:cxnSp>
        <p:nvCxnSpPr>
          <p:cNvPr id="42" name="!!line2">
            <a:extLst>
              <a:ext uri="{FF2B5EF4-FFF2-40B4-BE49-F238E27FC236}">
                <a16:creationId xmlns:a16="http://schemas.microsoft.com/office/drawing/2014/main" id="{AA723A60-71FC-E8C7-DB23-3B33531C2041}"/>
              </a:ext>
              <a:ext uri="{C183D7F6-B498-43B3-948B-1728B52AA6E4}">
                <adec:decorative xmlns:adec="http://schemas.microsoft.com/office/drawing/2017/decorative" val="1"/>
              </a:ext>
            </a:extLst>
          </p:cNvPr>
          <p:cNvCxnSpPr>
            <a:cxnSpLocks/>
          </p:cNvCxnSpPr>
          <p:nvPr/>
        </p:nvCxnSpPr>
        <p:spPr>
          <a:xfrm>
            <a:off x="608270" y="342267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74CBED6B-47F7-E11E-9B84-84FF0958B945}"/>
              </a:ext>
              <a:ext uri="{C183D7F6-B498-43B3-948B-1728B52AA6E4}">
                <adec:decorative xmlns:adec="http://schemas.microsoft.com/office/drawing/2017/decorative" val="1"/>
              </a:ext>
            </a:extLst>
          </p:cNvPr>
          <p:cNvCxnSpPr>
            <a:cxnSpLocks/>
          </p:cNvCxnSpPr>
          <p:nvPr/>
        </p:nvCxnSpPr>
        <p:spPr>
          <a:xfrm>
            <a:off x="608270" y="471561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61294BC2-180C-60D8-DA8D-651C0DA9007E}"/>
              </a:ext>
              <a:ext uri="{C183D7F6-B498-43B3-948B-1728B52AA6E4}">
                <adec:decorative xmlns:adec="http://schemas.microsoft.com/office/drawing/2017/decorative" val="1"/>
              </a:ext>
            </a:extLst>
          </p:cNvPr>
          <p:cNvCxnSpPr>
            <a:cxnSpLocks/>
          </p:cNvCxnSpPr>
          <p:nvPr/>
        </p:nvCxnSpPr>
        <p:spPr>
          <a:xfrm>
            <a:off x="608270" y="2939785"/>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376C0768-80F4-F5D6-510F-3EE3EBC6B518}"/>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000" b="1" i="0" u="none" strike="noStrike" kern="1200" cap="none" spc="0" normalizeH="0" baseline="0" noProof="0">
                <a:ln w="3175">
                  <a:noFill/>
                </a:ln>
                <a:solidFill>
                  <a:schemeClr val="bg1"/>
                </a:solidFill>
                <a:effectLst/>
                <a:uLnTx/>
                <a:uFillTx/>
                <a:latin typeface="Segoe Sans Display Semibold" pitchFamily="2" charset="0"/>
                <a:ea typeface="+mn-ea"/>
                <a:cs typeface="Segoe Sans Display Semibold" pitchFamily="2" charset="0"/>
              </a:rPr>
              <a:t>Available with IPG or above</a:t>
            </a:r>
          </a:p>
        </p:txBody>
      </p:sp>
      <p:sp>
        <p:nvSpPr>
          <p:cNvPr id="2" name="Rectangle: Rounded Corners 1">
            <a:extLst>
              <a:ext uri="{FF2B5EF4-FFF2-40B4-BE49-F238E27FC236}">
                <a16:creationId xmlns:a16="http://schemas.microsoft.com/office/drawing/2014/main" id="{E1E1A856-1C4C-735D-48F1-D53D505081EC}"/>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sp>
        <p:nvSpPr>
          <p:cNvPr id="38" name="TextBox 37">
            <a:extLst>
              <a:ext uri="{FF2B5EF4-FFF2-40B4-BE49-F238E27FC236}">
                <a16:creationId xmlns:a16="http://schemas.microsoft.com/office/drawing/2014/main" id="{A2EE4399-CB38-BE88-18CD-886C5A51F0AB}"/>
              </a:ext>
            </a:extLst>
          </p:cNvPr>
          <p:cNvSpPr txBox="1">
            <a:spLocks/>
          </p:cNvSpPr>
          <p:nvPr/>
        </p:nvSpPr>
        <p:spPr>
          <a:xfrm>
            <a:off x="446898" y="4368545"/>
            <a:ext cx="3852894" cy="21544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4)  Click</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+Create info type</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20" name="!!line2">
            <a:extLst>
              <a:ext uri="{FF2B5EF4-FFF2-40B4-BE49-F238E27FC236}">
                <a16:creationId xmlns:a16="http://schemas.microsoft.com/office/drawing/2014/main" id="{18B6C142-4885-77ED-9BBA-20F8AF134E34}"/>
              </a:ext>
              <a:ext uri="{C183D7F6-B498-43B3-948B-1728B52AA6E4}">
                <adec:decorative xmlns:adec="http://schemas.microsoft.com/office/drawing/2017/decorative" val="1"/>
              </a:ext>
            </a:extLst>
          </p:cNvPr>
          <p:cNvCxnSpPr>
            <a:cxnSpLocks/>
          </p:cNvCxnSpPr>
          <p:nvPr/>
        </p:nvCxnSpPr>
        <p:spPr>
          <a:xfrm>
            <a:off x="599125" y="629631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F3463A5-2297-0CB5-C32D-ABC1F414EA0A}"/>
              </a:ext>
            </a:extLst>
          </p:cNvPr>
          <p:cNvSpPr txBox="1">
            <a:spLocks/>
          </p:cNvSpPr>
          <p:nvPr/>
        </p:nvSpPr>
        <p:spPr>
          <a:xfrm>
            <a:off x="455633" y="6421580"/>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a:rPr>
              <a:t>6)  </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lang="en-US" sz="1200">
                <a:solidFill>
                  <a:srgbClr val="000000"/>
                </a:solidFill>
                <a:latin typeface="Segoe UI Semibold"/>
              </a:rPr>
              <a:t>Save</a:t>
            </a:r>
            <a:r>
              <a:rPr kumimoji="0" lang="en-US" sz="1200" b="0" i="0" u="none" strike="noStrike" kern="1200" cap="none" spc="0" normalizeH="0" baseline="0" noProof="0">
                <a:ln>
                  <a:noFill/>
                </a:ln>
                <a:solidFill>
                  <a:srgbClr val="000000"/>
                </a:solidFill>
                <a:effectLst/>
                <a:uLnTx/>
                <a:uFillTx/>
                <a:latin typeface="Segoe UI"/>
                <a:ea typeface="+mn-ea"/>
                <a:cs typeface="+mn-cs"/>
              </a:rPr>
              <a:t> and </a:t>
            </a:r>
            <a:r>
              <a:rPr lang="en-US" sz="1200">
                <a:solidFill>
                  <a:srgbClr val="000000"/>
                </a:solidFill>
                <a:latin typeface="Segoe UI Semibold"/>
              </a:rPr>
              <a:t>publish</a:t>
            </a:r>
          </a:p>
        </p:txBody>
      </p:sp>
      <p:graphicFrame>
        <p:nvGraphicFramePr>
          <p:cNvPr id="23" name="Table 22">
            <a:extLst>
              <a:ext uri="{FF2B5EF4-FFF2-40B4-BE49-F238E27FC236}">
                <a16:creationId xmlns:a16="http://schemas.microsoft.com/office/drawing/2014/main" id="{25A40D3F-71CB-BED3-97CF-F502CB14D81F}"/>
              </a:ext>
            </a:extLst>
          </p:cNvPr>
          <p:cNvGraphicFramePr>
            <a:graphicFrameLocks noGrp="1"/>
          </p:cNvGraphicFramePr>
          <p:nvPr>
            <p:extLst>
              <p:ext uri="{D42A27DB-BD31-4B8C-83A1-F6EECF244321}">
                <p14:modId xmlns:p14="http://schemas.microsoft.com/office/powerpoint/2010/main" val="3872212783"/>
              </p:ext>
            </p:extLst>
          </p:nvPr>
        </p:nvGraphicFramePr>
        <p:xfrm>
          <a:off x="4895703" y="571704"/>
          <a:ext cx="6987541" cy="1257300"/>
        </p:xfrm>
        <a:graphic>
          <a:graphicData uri="http://schemas.openxmlformats.org/drawingml/2006/table">
            <a:tbl>
              <a:tblPr firstRow="1" bandRow="1">
                <a:tableStyleId>{5C22544A-7EE6-4342-B048-85BDC9FD1C3A}</a:tableStyleId>
              </a:tblPr>
              <a:tblGrid>
                <a:gridCol w="1624330">
                  <a:extLst>
                    <a:ext uri="{9D8B030D-6E8A-4147-A177-3AD203B41FA5}">
                      <a16:colId xmlns:a16="http://schemas.microsoft.com/office/drawing/2014/main" val="1838629081"/>
                    </a:ext>
                  </a:extLst>
                </a:gridCol>
                <a:gridCol w="1225868">
                  <a:extLst>
                    <a:ext uri="{9D8B030D-6E8A-4147-A177-3AD203B41FA5}">
                      <a16:colId xmlns:a16="http://schemas.microsoft.com/office/drawing/2014/main" val="3310361951"/>
                    </a:ext>
                  </a:extLst>
                </a:gridCol>
                <a:gridCol w="4137343">
                  <a:extLst>
                    <a:ext uri="{9D8B030D-6E8A-4147-A177-3AD203B41FA5}">
                      <a16:colId xmlns:a16="http://schemas.microsoft.com/office/drawing/2014/main" val="1696425204"/>
                    </a:ext>
                  </a:extLst>
                </a:gridCol>
              </a:tblGrid>
              <a:tr h="202090">
                <a:tc>
                  <a:txBody>
                    <a:bodyPr/>
                    <a:lstStyle/>
                    <a:p>
                      <a:r>
                        <a:rPr lang="en-US" sz="1050"/>
                        <a:t>Name</a:t>
                      </a:r>
                    </a:p>
                  </a:txBody>
                  <a:tcPr/>
                </a:tc>
                <a:tc>
                  <a:txBody>
                    <a:bodyPr/>
                    <a:lstStyle/>
                    <a:p>
                      <a:r>
                        <a:rPr lang="en-US" sz="1050"/>
                        <a:t>Pattern Type</a:t>
                      </a:r>
                    </a:p>
                  </a:txBody>
                  <a:tcPr/>
                </a:tc>
                <a:tc>
                  <a:txBody>
                    <a:bodyPr/>
                    <a:lstStyle/>
                    <a:p>
                      <a:r>
                        <a:rPr lang="en-US" sz="1050"/>
                        <a:t>Example match</a:t>
                      </a:r>
                    </a:p>
                  </a:txBody>
                  <a:tcPr/>
                </a:tc>
                <a:extLst>
                  <a:ext uri="{0D108BD9-81ED-4DB2-BD59-A6C34878D82A}">
                    <a16:rowId xmlns:a16="http://schemas.microsoft.com/office/drawing/2014/main" val="453862809"/>
                  </a:ext>
                </a:extLst>
              </a:tr>
              <a:tr h="202090">
                <a:tc>
                  <a:txBody>
                    <a:bodyPr/>
                    <a:lstStyle/>
                    <a:p>
                      <a:r>
                        <a:rPr lang="en-US" sz="1050"/>
                        <a:t>Employee ID</a:t>
                      </a:r>
                    </a:p>
                  </a:txBody>
                  <a:tcPr/>
                </a:tc>
                <a:tc>
                  <a:txBody>
                    <a:bodyPr/>
                    <a:lstStyle/>
                    <a:p>
                      <a:r>
                        <a:rPr lang="en-US" sz="1050"/>
                        <a:t>Regex</a:t>
                      </a:r>
                    </a:p>
                  </a:txBody>
                  <a:tcPr/>
                </a:tc>
                <a:tc>
                  <a:txBody>
                    <a:bodyPr/>
                    <a:lstStyle/>
                    <a:p>
                      <a:r>
                        <a:rPr lang="en-US" sz="1050"/>
                        <a:t>EMP-123456</a:t>
                      </a:r>
                    </a:p>
                  </a:txBody>
                  <a:tcPr/>
                </a:tc>
                <a:extLst>
                  <a:ext uri="{0D108BD9-81ED-4DB2-BD59-A6C34878D82A}">
                    <a16:rowId xmlns:a16="http://schemas.microsoft.com/office/drawing/2014/main" val="2758951495"/>
                  </a:ext>
                </a:extLst>
              </a:tr>
              <a:tr h="202090">
                <a:tc>
                  <a:txBody>
                    <a:bodyPr/>
                    <a:lstStyle/>
                    <a:p>
                      <a:r>
                        <a:rPr lang="en-US" sz="1050"/>
                        <a:t>Internal Project Code</a:t>
                      </a:r>
                    </a:p>
                  </a:txBody>
                  <a:tcPr/>
                </a:tc>
                <a:tc>
                  <a:txBody>
                    <a:bodyPr/>
                    <a:lstStyle/>
                    <a:p>
                      <a:r>
                        <a:rPr lang="en-US" sz="1050"/>
                        <a:t>Keyword list</a:t>
                      </a:r>
                    </a:p>
                  </a:txBody>
                  <a:tcPr/>
                </a:tc>
                <a:tc>
                  <a:txBody>
                    <a:bodyPr/>
                    <a:lstStyle/>
                    <a:p>
                      <a:r>
                        <a:rPr lang="en-US" sz="1050"/>
                        <a:t>Project Falcon, Orion, Phoenix</a:t>
                      </a:r>
                    </a:p>
                  </a:txBody>
                  <a:tcPr/>
                </a:tc>
                <a:extLst>
                  <a:ext uri="{0D108BD9-81ED-4DB2-BD59-A6C34878D82A}">
                    <a16:rowId xmlns:a16="http://schemas.microsoft.com/office/drawing/2014/main" val="2892442171"/>
                  </a:ext>
                </a:extLst>
              </a:tr>
              <a:tr h="202090">
                <a:tc>
                  <a:txBody>
                    <a:bodyPr/>
                    <a:lstStyle/>
                    <a:p>
                      <a:r>
                        <a:rPr lang="en-US" sz="1050"/>
                        <a:t>Proprietary source code</a:t>
                      </a:r>
                    </a:p>
                  </a:txBody>
                  <a:tcPr/>
                </a:tc>
                <a:tc>
                  <a:txBody>
                    <a:bodyPr/>
                    <a:lstStyle/>
                    <a:p>
                      <a:r>
                        <a:rPr lang="en-US" sz="1050"/>
                        <a:t>Regex + keyword</a:t>
                      </a:r>
                    </a:p>
                  </a:txBody>
                  <a:tcPr/>
                </a:tc>
                <a:tc>
                  <a:txBody>
                    <a:bodyPr/>
                    <a:lstStyle/>
                    <a:p>
                      <a:r>
                        <a:rPr lang="en-US" sz="1050"/>
                        <a:t>Code snippets containing ‘</a:t>
                      </a:r>
                      <a:r>
                        <a:rPr lang="en-US" sz="1050" err="1"/>
                        <a:t>internal_use</a:t>
                      </a:r>
                      <a:r>
                        <a:rPr lang="en-US" sz="1050"/>
                        <a:t>=true’ near class or function</a:t>
                      </a:r>
                    </a:p>
                  </a:txBody>
                  <a:tcPr/>
                </a:tc>
                <a:extLst>
                  <a:ext uri="{0D108BD9-81ED-4DB2-BD59-A6C34878D82A}">
                    <a16:rowId xmlns:a16="http://schemas.microsoft.com/office/drawing/2014/main" val="2437443888"/>
                  </a:ext>
                </a:extLst>
              </a:tr>
              <a:tr h="202090">
                <a:tc>
                  <a:txBody>
                    <a:bodyPr/>
                    <a:lstStyle/>
                    <a:p>
                      <a:r>
                        <a:rPr lang="en-US" sz="1050"/>
                        <a:t>Credit Card Number</a:t>
                      </a:r>
                    </a:p>
                  </a:txBody>
                  <a:tcPr/>
                </a:tc>
                <a:tc>
                  <a:txBody>
                    <a:bodyPr/>
                    <a:lstStyle/>
                    <a:p>
                      <a:r>
                        <a:rPr lang="en-US" sz="1050"/>
                        <a:t>Function</a:t>
                      </a:r>
                    </a:p>
                  </a:txBody>
                  <a:tcPr/>
                </a:tc>
                <a:tc>
                  <a:txBody>
                    <a:bodyPr/>
                    <a:lstStyle/>
                    <a:p>
                      <a:r>
                        <a:rPr lang="en-US" sz="1050"/>
                        <a:t>Built-in function detects patterns like 4111 1111 1111 1111 (Visa)</a:t>
                      </a:r>
                    </a:p>
                  </a:txBody>
                  <a:tcPr/>
                </a:tc>
                <a:extLst>
                  <a:ext uri="{0D108BD9-81ED-4DB2-BD59-A6C34878D82A}">
                    <a16:rowId xmlns:a16="http://schemas.microsoft.com/office/drawing/2014/main" val="2603165714"/>
                  </a:ext>
                </a:extLst>
              </a:tr>
            </a:tbl>
          </a:graphicData>
        </a:graphic>
      </p:graphicFrame>
      <p:sp>
        <p:nvSpPr>
          <p:cNvPr id="67" name="TextBox 66">
            <a:extLst>
              <a:ext uri="{FF2B5EF4-FFF2-40B4-BE49-F238E27FC236}">
                <a16:creationId xmlns:a16="http://schemas.microsoft.com/office/drawing/2014/main" id="{66039480-3A65-5B63-A6D4-896FC14B378A}"/>
              </a:ext>
            </a:extLst>
          </p:cNvPr>
          <p:cNvSpPr txBox="1">
            <a:spLocks/>
          </p:cNvSpPr>
          <p:nvPr/>
        </p:nvSpPr>
        <p:spPr>
          <a:xfrm>
            <a:off x="445239" y="3523609"/>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 &gt; Information protection</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68" name="!!line2">
            <a:extLst>
              <a:ext uri="{FF2B5EF4-FFF2-40B4-BE49-F238E27FC236}">
                <a16:creationId xmlns:a16="http://schemas.microsoft.com/office/drawing/2014/main" id="{0FF3A559-3FC7-F8F3-9D6C-BACF3C33084F}"/>
              </a:ext>
              <a:ext uri="{C183D7F6-B498-43B3-948B-1728B52AA6E4}">
                <adec:decorative xmlns:adec="http://schemas.microsoft.com/office/drawing/2017/decorative" val="1"/>
              </a:ext>
            </a:extLst>
          </p:cNvPr>
          <p:cNvCxnSpPr>
            <a:cxnSpLocks/>
          </p:cNvCxnSpPr>
          <p:nvPr/>
        </p:nvCxnSpPr>
        <p:spPr>
          <a:xfrm>
            <a:off x="608270" y="385121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B612E28-7159-A45C-EB81-C4A6CB9F5BCC}"/>
              </a:ext>
            </a:extLst>
          </p:cNvPr>
          <p:cNvSpPr txBox="1">
            <a:spLocks/>
          </p:cNvSpPr>
          <p:nvPr/>
        </p:nvSpPr>
        <p:spPr>
          <a:xfrm>
            <a:off x="4942185" y="312591"/>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Examples of custom sensitive info types:</a:t>
            </a:r>
            <a:endParaRPr kumimoji="0" lang="en-US" sz="1400" b="1" i="0" u="none" strike="noStrike" kern="1200" cap="none" spc="0" normalizeH="0" baseline="0" noProof="0">
              <a:ln>
                <a:noFill/>
              </a:ln>
              <a:solidFill>
                <a:srgbClr val="000000"/>
              </a:solidFill>
              <a:effectLst/>
              <a:uLnTx/>
              <a:uFillTx/>
              <a:latin typeface="Segoe UI Semibold"/>
              <a:ea typeface="+mn-ea"/>
              <a:cs typeface="+mn-cs"/>
            </a:endParaRPr>
          </a:p>
        </p:txBody>
      </p:sp>
      <p:pic>
        <p:nvPicPr>
          <p:cNvPr id="4" name="Microsoft Purview - [InPrivate] - Microsoft​ Edge 2025-07-17 09-54-18">
            <a:hlinkClick r:id="" action="ppaction://media"/>
            <a:extLst>
              <a:ext uri="{FF2B5EF4-FFF2-40B4-BE49-F238E27FC236}">
                <a16:creationId xmlns:a16="http://schemas.microsoft.com/office/drawing/2014/main" id="{F9F0E5EA-341E-8D4A-03BD-D136C3EF219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534696" y="2291775"/>
            <a:ext cx="5922314" cy="3948209"/>
          </a:xfrm>
          <a:prstGeom prst="rect">
            <a:avLst/>
          </a:prstGeom>
          <a:ln>
            <a:solidFill>
              <a:schemeClr val="accent1"/>
            </a:solidFill>
          </a:ln>
        </p:spPr>
      </p:pic>
      <p:sp>
        <p:nvSpPr>
          <p:cNvPr id="5" name="TextBox 4">
            <a:extLst>
              <a:ext uri="{FF2B5EF4-FFF2-40B4-BE49-F238E27FC236}">
                <a16:creationId xmlns:a16="http://schemas.microsoft.com/office/drawing/2014/main" id="{1AFD90C1-8D0F-8162-32A2-2D26333C3E1A}"/>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Create and configure sensitivity labels and their policies</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210413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3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2E152-80EB-38C0-C6DA-21470351846E}"/>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10B70A00-51FA-F4B1-AA51-4B2FF251CED8}"/>
              </a:ext>
              <a:ext uri="{C183D7F6-B498-43B3-948B-1728B52AA6E4}">
                <adec:decorative xmlns:adec="http://schemas.microsoft.com/office/drawing/2017/decorative" val="1"/>
              </a:ext>
            </a:extLst>
          </p:cNvPr>
          <p:cNvSpPr/>
          <p:nvPr/>
        </p:nvSpPr>
        <p:spPr bwMode="auto">
          <a:xfrm>
            <a:off x="225569" y="2406977"/>
            <a:ext cx="4281377" cy="4017818"/>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D6FFEC1C-5716-F01E-75E8-C35C6EF37487}"/>
              </a:ext>
            </a:extLst>
          </p:cNvPr>
          <p:cNvSpPr txBox="1"/>
          <p:nvPr/>
        </p:nvSpPr>
        <p:spPr>
          <a:xfrm>
            <a:off x="608270" y="258890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39" name="Title 16">
            <a:extLst>
              <a:ext uri="{FF2B5EF4-FFF2-40B4-BE49-F238E27FC236}">
                <a16:creationId xmlns:a16="http://schemas.microsoft.com/office/drawing/2014/main" id="{E4D7BD5A-1BAA-D5E7-E7C5-92C63DA1CFE3}"/>
              </a:ext>
            </a:extLst>
          </p:cNvPr>
          <p:cNvSpPr txBox="1">
            <a:spLocks/>
          </p:cNvSpPr>
          <p:nvPr/>
        </p:nvSpPr>
        <p:spPr>
          <a:xfrm>
            <a:off x="608614" y="928148"/>
            <a:ext cx="344728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Client-side auto-labeling helps classify and protect content as users create or edit it in M365 apps like Word, Excel and Outlook. This ensures consistent labeling without relying on manual user action.</a:t>
            </a:r>
          </a:p>
        </p:txBody>
      </p:sp>
      <p:sp>
        <p:nvSpPr>
          <p:cNvPr id="40" name="Title 1">
            <a:extLst>
              <a:ext uri="{FF2B5EF4-FFF2-40B4-BE49-F238E27FC236}">
                <a16:creationId xmlns:a16="http://schemas.microsoft.com/office/drawing/2014/main" id="{C2F48565-D172-777E-2497-FE0B2954A3E0}"/>
              </a:ext>
            </a:extLst>
          </p:cNvPr>
          <p:cNvSpPr txBox="1">
            <a:spLocks noGrp="1"/>
          </p:cNvSpPr>
          <p:nvPr>
            <p:ph type="title"/>
          </p:nvPr>
        </p:nvSpPr>
        <p:spPr>
          <a:xfrm>
            <a:off x="588264" y="433205"/>
            <a:ext cx="344728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Configure client-side auto-labeling</a:t>
            </a:r>
          </a:p>
        </p:txBody>
      </p:sp>
      <p:cxnSp>
        <p:nvCxnSpPr>
          <p:cNvPr id="32" name="!!line2">
            <a:extLst>
              <a:ext uri="{FF2B5EF4-FFF2-40B4-BE49-F238E27FC236}">
                <a16:creationId xmlns:a16="http://schemas.microsoft.com/office/drawing/2014/main" id="{4C995E31-4C57-29EA-08F6-8AA9DD4316F4}"/>
              </a:ext>
              <a:ext uri="{C183D7F6-B498-43B3-948B-1728B52AA6E4}">
                <adec:decorative xmlns:adec="http://schemas.microsoft.com/office/drawing/2017/decorative" val="1"/>
              </a:ext>
            </a:extLst>
          </p:cNvPr>
          <p:cNvCxnSpPr>
            <a:cxnSpLocks/>
          </p:cNvCxnSpPr>
          <p:nvPr/>
        </p:nvCxnSpPr>
        <p:spPr>
          <a:xfrm>
            <a:off x="635525" y="3963102"/>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F424AAA-9729-DB83-76F8-01D83DB2F406}"/>
              </a:ext>
            </a:extLst>
          </p:cNvPr>
          <p:cNvSpPr txBox="1">
            <a:spLocks/>
          </p:cNvSpPr>
          <p:nvPr/>
        </p:nvSpPr>
        <p:spPr>
          <a:xfrm>
            <a:off x="445239" y="3104779"/>
            <a:ext cx="3447288"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kumimoji="0" lang="en-US" sz="1200" b="0" i="0" u="none" strike="noStrike" kern="1200" cap="none" spc="0" normalizeH="0" baseline="0" noProof="0">
                <a:ln>
                  <a:noFill/>
                </a:ln>
                <a:solidFill>
                  <a:srgbClr val="000000"/>
                </a:solidFill>
                <a:effectLst/>
                <a:uLnTx/>
                <a:uFillTx/>
                <a:latin typeface="Segoe UI"/>
                <a:ea typeface="+mn-ea"/>
                <a:cs typeface="+mn-cs"/>
              </a:rPr>
              <a:t>1) </a:t>
            </a: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r>
              <a:rPr kumimoji="0" lang="en-US" sz="1200" b="0" i="0" u="none" strike="noStrike" kern="1200" cap="none" spc="0" normalizeH="0" baseline="0" noProof="0">
                <a:ln>
                  <a:noFill/>
                </a:ln>
                <a:solidFill>
                  <a:srgbClr val="0078D4"/>
                </a:solidFill>
                <a:effectLst/>
                <a:uLnTx/>
                <a:uFillTx/>
                <a:latin typeface="Segoe UI"/>
                <a:ea typeface="+mn-ea"/>
                <a:cs typeface="+mn-cs"/>
              </a:rPr>
              <a:t> &gt; </a:t>
            </a:r>
            <a:r>
              <a:rPr lang="en-US" sz="1200">
                <a:solidFill>
                  <a:srgbClr val="000000"/>
                </a:solidFill>
                <a:latin typeface="Segoe UI Semibold"/>
              </a:rPr>
              <a:t>Solutions</a:t>
            </a:r>
            <a:r>
              <a:rPr lang="en-US" sz="1200">
                <a:solidFill>
                  <a:srgbClr val="000000"/>
                </a:solidFill>
                <a:latin typeface="Segoe UI"/>
              </a:rPr>
              <a:t> &gt; </a:t>
            </a:r>
            <a:r>
              <a:rPr lang="en-US" sz="1200">
                <a:solidFill>
                  <a:srgbClr val="000000"/>
                </a:solidFill>
                <a:latin typeface="Segoe UI Semibold"/>
              </a:rPr>
              <a:t>Information</a:t>
            </a:r>
            <a:r>
              <a:rPr lang="en-US" sz="1200">
                <a:solidFill>
                  <a:srgbClr val="000000"/>
                </a:solidFill>
                <a:latin typeface="Segoe UI"/>
              </a:rPr>
              <a:t> </a:t>
            </a:r>
            <a:r>
              <a:rPr lang="en-US" sz="1200">
                <a:solidFill>
                  <a:srgbClr val="000000"/>
                </a:solidFill>
                <a:latin typeface="Segoe UI Semibold"/>
              </a:rPr>
              <a:t>protection</a:t>
            </a:r>
            <a:r>
              <a:rPr kumimoji="0" lang="en-US" sz="1200" b="0" i="0" u="none" strike="noStrike" kern="1200" cap="none" spc="0" normalizeH="0" baseline="0" noProof="0">
                <a:ln>
                  <a:noFill/>
                </a:ln>
                <a:solidFill>
                  <a:srgbClr val="0078D4"/>
                </a:solidFill>
                <a:effectLst/>
                <a:uLnTx/>
                <a:uFillTx/>
                <a:latin typeface="Segoe UI"/>
                <a:ea typeface="+mn-ea"/>
                <a:cs typeface="+mn-cs"/>
              </a:rPr>
              <a:t> </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cxnSp>
        <p:nvCxnSpPr>
          <p:cNvPr id="42" name="!!line2">
            <a:extLst>
              <a:ext uri="{FF2B5EF4-FFF2-40B4-BE49-F238E27FC236}">
                <a16:creationId xmlns:a16="http://schemas.microsoft.com/office/drawing/2014/main" id="{45BECC13-3D67-0589-59C7-BEE2DDB696DF}"/>
              </a:ext>
              <a:ext uri="{C183D7F6-B498-43B3-948B-1728B52AA6E4}">
                <adec:decorative xmlns:adec="http://schemas.microsoft.com/office/drawing/2017/decorative" val="1"/>
              </a:ext>
            </a:extLst>
          </p:cNvPr>
          <p:cNvCxnSpPr>
            <a:cxnSpLocks/>
          </p:cNvCxnSpPr>
          <p:nvPr/>
        </p:nvCxnSpPr>
        <p:spPr>
          <a:xfrm>
            <a:off x="608270" y="350772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3972CFF5-4F4D-FD6B-4D8D-319111734046}"/>
              </a:ext>
              <a:ext uri="{C183D7F6-B498-43B3-948B-1728B52AA6E4}">
                <adec:decorative xmlns:adec="http://schemas.microsoft.com/office/drawing/2017/decorative" val="1"/>
              </a:ext>
            </a:extLst>
          </p:cNvPr>
          <p:cNvCxnSpPr>
            <a:cxnSpLocks/>
          </p:cNvCxnSpPr>
          <p:nvPr/>
        </p:nvCxnSpPr>
        <p:spPr>
          <a:xfrm>
            <a:off x="608270" y="2939785"/>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66B1FF7D-E0B8-9AB3-C545-C9BB4D30C3CF}"/>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IPG or above</a:t>
            </a:r>
          </a:p>
        </p:txBody>
      </p:sp>
      <p:sp>
        <p:nvSpPr>
          <p:cNvPr id="2" name="Rectangle: Rounded Corners 1">
            <a:extLst>
              <a:ext uri="{FF2B5EF4-FFF2-40B4-BE49-F238E27FC236}">
                <a16:creationId xmlns:a16="http://schemas.microsoft.com/office/drawing/2014/main" id="{A8A51E89-C50B-3A37-D21F-344242F09056}"/>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cxnSp>
        <p:nvCxnSpPr>
          <p:cNvPr id="12" name="!!line2">
            <a:extLst>
              <a:ext uri="{FF2B5EF4-FFF2-40B4-BE49-F238E27FC236}">
                <a16:creationId xmlns:a16="http://schemas.microsoft.com/office/drawing/2014/main" id="{385AD948-98E8-5E15-910F-9B7E9F83A267}"/>
              </a:ext>
              <a:ext uri="{C183D7F6-B498-43B3-948B-1728B52AA6E4}">
                <adec:decorative xmlns:adec="http://schemas.microsoft.com/office/drawing/2017/decorative" val="1"/>
              </a:ext>
            </a:extLst>
          </p:cNvPr>
          <p:cNvCxnSpPr>
            <a:cxnSpLocks/>
          </p:cNvCxnSpPr>
          <p:nvPr/>
        </p:nvCxnSpPr>
        <p:spPr>
          <a:xfrm>
            <a:off x="548019" y="5141089"/>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4" name="!!line2">
            <a:extLst>
              <a:ext uri="{FF2B5EF4-FFF2-40B4-BE49-F238E27FC236}">
                <a16:creationId xmlns:a16="http://schemas.microsoft.com/office/drawing/2014/main" id="{BBD3449E-B27C-D765-14EB-6A07688023B0}"/>
              </a:ext>
              <a:ext uri="{C183D7F6-B498-43B3-948B-1728B52AA6E4}">
                <adec:decorative xmlns:adec="http://schemas.microsoft.com/office/drawing/2017/decorative" val="1"/>
              </a:ext>
            </a:extLst>
          </p:cNvPr>
          <p:cNvCxnSpPr>
            <a:cxnSpLocks/>
          </p:cNvCxnSpPr>
          <p:nvPr/>
        </p:nvCxnSpPr>
        <p:spPr>
          <a:xfrm>
            <a:off x="599125" y="4576026"/>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0" name="!!line2">
            <a:extLst>
              <a:ext uri="{FF2B5EF4-FFF2-40B4-BE49-F238E27FC236}">
                <a16:creationId xmlns:a16="http://schemas.microsoft.com/office/drawing/2014/main" id="{7336726D-169C-167D-D14B-687A5BADB4A8}"/>
              </a:ext>
              <a:ext uri="{C183D7F6-B498-43B3-948B-1728B52AA6E4}">
                <adec:decorative xmlns:adec="http://schemas.microsoft.com/office/drawing/2017/decorative" val="1"/>
              </a:ext>
            </a:extLst>
          </p:cNvPr>
          <p:cNvCxnSpPr>
            <a:cxnSpLocks/>
          </p:cNvCxnSpPr>
          <p:nvPr/>
        </p:nvCxnSpPr>
        <p:spPr>
          <a:xfrm>
            <a:off x="599125" y="590061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C67C8FC-07AB-F8C0-16DB-FFD35228C27E}"/>
              </a:ext>
            </a:extLst>
          </p:cNvPr>
          <p:cNvSpPr txBox="1">
            <a:spLocks/>
          </p:cNvSpPr>
          <p:nvPr/>
        </p:nvSpPr>
        <p:spPr>
          <a:xfrm>
            <a:off x="445239" y="3560959"/>
            <a:ext cx="3447288"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kumimoji="0" lang="en-US" sz="1200" b="0" i="0" u="none" strike="noStrike" kern="1200" cap="none" spc="0" normalizeH="0" baseline="0" noProof="0">
                <a:ln>
                  <a:noFill/>
                </a:ln>
                <a:solidFill>
                  <a:srgbClr val="000000"/>
                </a:solidFill>
                <a:effectLst/>
                <a:uLnTx/>
                <a:uFillTx/>
                <a:latin typeface="Segoe UI"/>
                <a:ea typeface="+mn-ea"/>
                <a:cs typeface="+mn-cs"/>
              </a:rPr>
              <a:t>2) </a:t>
            </a:r>
            <a:r>
              <a:rPr kumimoji="0" lang="pl-PL" sz="1200" b="0" i="0" u="none" strike="noStrike" kern="1200" cap="none" spc="0" normalizeH="0" baseline="0" noProof="0">
                <a:ln>
                  <a:noFill/>
                </a:ln>
                <a:solidFill>
                  <a:srgbClr val="000000"/>
                </a:solidFill>
                <a:effectLst/>
                <a:uLnTx/>
                <a:uFillTx/>
                <a:latin typeface="Segoe UI"/>
                <a:ea typeface="+mn-ea"/>
                <a:cs typeface="+mn-cs"/>
              </a:rPr>
              <a:t>Go to</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lang="en-US" sz="1200">
                <a:solidFill>
                  <a:srgbClr val="000000"/>
                </a:solidFill>
                <a:latin typeface="Segoe UI Semibold"/>
              </a:rPr>
              <a:t>Sensitivity Labels</a:t>
            </a:r>
            <a:r>
              <a:rPr kumimoji="0" lang="en-US" sz="1200" b="0" i="0" u="none" strike="noStrike" kern="1200" cap="none" spc="0" normalizeH="0" baseline="0" noProof="0">
                <a:ln>
                  <a:noFill/>
                </a:ln>
                <a:solidFill>
                  <a:srgbClr val="0078D4"/>
                </a:solidFill>
                <a:effectLst/>
                <a:uLnTx/>
                <a:uFillTx/>
                <a:latin typeface="Segoe UI"/>
                <a:ea typeface="+mn-ea"/>
                <a:cs typeface="+mn-cs"/>
              </a:rPr>
              <a:t> &gt; </a:t>
            </a:r>
            <a:r>
              <a:rPr lang="en-US" sz="1200">
                <a:solidFill>
                  <a:srgbClr val="000000"/>
                </a:solidFill>
                <a:latin typeface="Segoe UI"/>
              </a:rPr>
              <a:t>Select the </a:t>
            </a:r>
            <a:r>
              <a:rPr lang="en-US" sz="1200">
                <a:solidFill>
                  <a:srgbClr val="000000"/>
                </a:solidFill>
                <a:latin typeface="Segoe UI Semibold"/>
              </a:rPr>
              <a:t>Confidential/</a:t>
            </a:r>
            <a:r>
              <a:rPr lang="en-US" sz="1200" err="1">
                <a:solidFill>
                  <a:srgbClr val="000000"/>
                </a:solidFill>
                <a:latin typeface="Segoe UI Semibold"/>
              </a:rPr>
              <a:t>AllEmployees</a:t>
            </a:r>
            <a:r>
              <a:rPr lang="en-US" sz="1200">
                <a:solidFill>
                  <a:srgbClr val="000000"/>
                </a:solidFill>
                <a:latin typeface="Segoe UI Semibold"/>
              </a:rPr>
              <a:t> </a:t>
            </a:r>
            <a:r>
              <a:rPr lang="en-US" sz="1200">
                <a:solidFill>
                  <a:srgbClr val="000000"/>
                </a:solidFill>
                <a:latin typeface="Segoe UI"/>
              </a:rPr>
              <a:t>label and </a:t>
            </a:r>
            <a:r>
              <a:rPr lang="en-US" sz="1200">
                <a:solidFill>
                  <a:srgbClr val="000000"/>
                </a:solidFill>
                <a:latin typeface="Segoe UI Semibold"/>
              </a:rPr>
              <a:t>Edit label</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4" name="TextBox 3">
            <a:extLst>
              <a:ext uri="{FF2B5EF4-FFF2-40B4-BE49-F238E27FC236}">
                <a16:creationId xmlns:a16="http://schemas.microsoft.com/office/drawing/2014/main" id="{E9B9A5D4-DB3C-96B9-0CEE-DE8151583114}"/>
              </a:ext>
            </a:extLst>
          </p:cNvPr>
          <p:cNvSpPr txBox="1">
            <a:spLocks/>
          </p:cNvSpPr>
          <p:nvPr/>
        </p:nvSpPr>
        <p:spPr>
          <a:xfrm>
            <a:off x="435122" y="4049951"/>
            <a:ext cx="3447288"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lang="en-US" sz="1200">
                <a:solidFill>
                  <a:srgbClr val="000000"/>
                </a:solidFill>
                <a:latin typeface="Segoe UI"/>
              </a:rPr>
              <a:t>3</a:t>
            </a:r>
            <a:r>
              <a:rPr kumimoji="0" lang="en-US" sz="1200" b="0" i="0" u="none" strike="noStrike" kern="1200" cap="none" spc="0" normalizeH="0" baseline="0" noProof="0">
                <a:ln>
                  <a:noFill/>
                </a:ln>
                <a:solidFill>
                  <a:srgbClr val="000000"/>
                </a:solidFill>
                <a:effectLst/>
                <a:uLnTx/>
                <a:uFillTx/>
                <a:latin typeface="Segoe UI"/>
                <a:ea typeface="+mn-ea"/>
                <a:cs typeface="+mn-cs"/>
              </a:rPr>
              <a:t>) Under </a:t>
            </a:r>
            <a:r>
              <a:rPr lang="en-US" sz="1200">
                <a:solidFill>
                  <a:srgbClr val="000000"/>
                </a:solidFill>
                <a:latin typeface="Segoe UI Semibold"/>
              </a:rPr>
              <a:t>Auto-labeling for files and emails </a:t>
            </a:r>
            <a:r>
              <a:rPr kumimoji="0" lang="en-US" sz="1200" b="0" i="0" u="none" strike="noStrike" kern="1200" cap="none" spc="0" normalizeH="0" baseline="0" noProof="0">
                <a:ln>
                  <a:noFill/>
                </a:ln>
                <a:solidFill>
                  <a:srgbClr val="0078D4"/>
                </a:solidFill>
                <a:effectLst/>
                <a:uLnTx/>
                <a:uFillTx/>
                <a:latin typeface="Segoe UI"/>
                <a:ea typeface="+mn-ea"/>
                <a:cs typeface="+mn-cs"/>
              </a:rPr>
              <a:t>&gt; </a:t>
            </a:r>
            <a:r>
              <a:rPr lang="en-US" sz="1200">
                <a:solidFill>
                  <a:srgbClr val="000000"/>
                </a:solidFill>
                <a:latin typeface="Segoe UI Semibold"/>
              </a:rPr>
              <a:t>Toggle On</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B01BE45F-8408-DE55-28AD-A93F28C66A94}"/>
              </a:ext>
            </a:extLst>
          </p:cNvPr>
          <p:cNvPicPr>
            <a:picLocks noChangeAspect="1"/>
          </p:cNvPicPr>
          <p:nvPr/>
        </p:nvPicPr>
        <p:blipFill>
          <a:blip r:embed="rId4"/>
          <a:srcRect b="5151"/>
          <a:stretch>
            <a:fillRect/>
          </a:stretch>
        </p:blipFill>
        <p:spPr>
          <a:xfrm>
            <a:off x="8499946" y="1584015"/>
            <a:ext cx="3211029" cy="1827085"/>
          </a:xfrm>
          <a:prstGeom prst="rect">
            <a:avLst/>
          </a:prstGeom>
          <a:ln>
            <a:solidFill>
              <a:schemeClr val="accent1"/>
            </a:solidFill>
          </a:ln>
          <a:effectLst>
            <a:outerShdw blurRad="50800" dist="38100" dir="8100000" algn="tr" rotWithShape="0">
              <a:prstClr val="black">
                <a:alpha val="40000"/>
              </a:prstClr>
            </a:outerShdw>
          </a:effectLst>
        </p:spPr>
      </p:pic>
      <p:pic>
        <p:nvPicPr>
          <p:cNvPr id="8" name="Picture 7">
            <a:extLst>
              <a:ext uri="{FF2B5EF4-FFF2-40B4-BE49-F238E27FC236}">
                <a16:creationId xmlns:a16="http://schemas.microsoft.com/office/drawing/2014/main" id="{22A3B0B0-5F80-6A5B-9121-1B20322762D7}"/>
              </a:ext>
            </a:extLst>
          </p:cNvPr>
          <p:cNvPicPr>
            <a:picLocks noChangeAspect="1"/>
          </p:cNvPicPr>
          <p:nvPr/>
        </p:nvPicPr>
        <p:blipFill>
          <a:blip r:embed="rId5"/>
          <a:stretch>
            <a:fillRect/>
          </a:stretch>
        </p:blipFill>
        <p:spPr>
          <a:xfrm>
            <a:off x="9557612" y="2515397"/>
            <a:ext cx="1901875" cy="526835"/>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10" name="Picture 9">
            <a:extLst>
              <a:ext uri="{FF2B5EF4-FFF2-40B4-BE49-F238E27FC236}">
                <a16:creationId xmlns:a16="http://schemas.microsoft.com/office/drawing/2014/main" id="{9C6C8504-F0EE-D2D4-7F02-23D849DDB59F}"/>
              </a:ext>
            </a:extLst>
          </p:cNvPr>
          <p:cNvPicPr>
            <a:picLocks noChangeAspect="1"/>
          </p:cNvPicPr>
          <p:nvPr/>
        </p:nvPicPr>
        <p:blipFill>
          <a:blip r:embed="rId6"/>
          <a:stretch>
            <a:fillRect/>
          </a:stretch>
        </p:blipFill>
        <p:spPr>
          <a:xfrm>
            <a:off x="8499945" y="4135814"/>
            <a:ext cx="3211029" cy="1863949"/>
          </a:xfrm>
          <a:prstGeom prst="rect">
            <a:avLst/>
          </a:prstGeom>
          <a:ln>
            <a:solidFill>
              <a:schemeClr val="accent1"/>
            </a:solidFill>
          </a:ln>
          <a:effectLst>
            <a:outerShdw blurRad="50800" dist="38100" dir="8100000" algn="tr" rotWithShape="0">
              <a:prstClr val="black">
                <a:alpha val="40000"/>
              </a:prstClr>
            </a:outerShdw>
          </a:effectLst>
        </p:spPr>
      </p:pic>
      <p:pic>
        <p:nvPicPr>
          <p:cNvPr id="13" name="Picture 12">
            <a:extLst>
              <a:ext uri="{FF2B5EF4-FFF2-40B4-BE49-F238E27FC236}">
                <a16:creationId xmlns:a16="http://schemas.microsoft.com/office/drawing/2014/main" id="{9CF725EF-5C2E-F9C4-424E-D911B184E7B0}"/>
              </a:ext>
            </a:extLst>
          </p:cNvPr>
          <p:cNvPicPr>
            <a:picLocks noChangeAspect="1"/>
          </p:cNvPicPr>
          <p:nvPr/>
        </p:nvPicPr>
        <p:blipFill>
          <a:blip r:embed="rId7"/>
          <a:srcRect t="19125" r="10825"/>
          <a:stretch>
            <a:fillRect/>
          </a:stretch>
        </p:blipFill>
        <p:spPr>
          <a:xfrm>
            <a:off x="9022911" y="5141089"/>
            <a:ext cx="2723850" cy="575213"/>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18" name="Picture 17">
            <a:extLst>
              <a:ext uri="{FF2B5EF4-FFF2-40B4-BE49-F238E27FC236}">
                <a16:creationId xmlns:a16="http://schemas.microsoft.com/office/drawing/2014/main" id="{4B0AC7BA-C9B4-4D49-3474-54CDFBD76080}"/>
              </a:ext>
            </a:extLst>
          </p:cNvPr>
          <p:cNvPicPr>
            <a:picLocks noChangeAspect="1"/>
          </p:cNvPicPr>
          <p:nvPr/>
        </p:nvPicPr>
        <p:blipFill>
          <a:blip r:embed="rId8"/>
          <a:srcRect b="10370"/>
          <a:stretch>
            <a:fillRect/>
          </a:stretch>
        </p:blipFill>
        <p:spPr>
          <a:xfrm>
            <a:off x="4949805" y="4135814"/>
            <a:ext cx="3219483" cy="1863949"/>
          </a:xfrm>
          <a:prstGeom prst="rect">
            <a:avLst/>
          </a:prstGeom>
          <a:ln>
            <a:solidFill>
              <a:schemeClr val="accent1"/>
            </a:solidFill>
          </a:ln>
          <a:effectLst>
            <a:outerShdw blurRad="50800" dist="38100" dir="8100000" algn="tr" rotWithShape="0">
              <a:prstClr val="black">
                <a:alpha val="40000"/>
              </a:prstClr>
            </a:outerShdw>
          </a:effectLst>
        </p:spPr>
      </p:pic>
      <p:pic>
        <p:nvPicPr>
          <p:cNvPr id="21" name="Picture 20">
            <a:extLst>
              <a:ext uri="{FF2B5EF4-FFF2-40B4-BE49-F238E27FC236}">
                <a16:creationId xmlns:a16="http://schemas.microsoft.com/office/drawing/2014/main" id="{4CB7CE29-62AD-FB5F-FCEB-7EB11C700920}"/>
              </a:ext>
            </a:extLst>
          </p:cNvPr>
          <p:cNvPicPr>
            <a:picLocks noChangeAspect="1"/>
          </p:cNvPicPr>
          <p:nvPr/>
        </p:nvPicPr>
        <p:blipFill>
          <a:blip r:embed="rId9"/>
          <a:stretch>
            <a:fillRect/>
          </a:stretch>
        </p:blipFill>
        <p:spPr>
          <a:xfrm>
            <a:off x="6001853" y="4794564"/>
            <a:ext cx="1752690" cy="444523"/>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23" name="Picture 22">
            <a:extLst>
              <a:ext uri="{FF2B5EF4-FFF2-40B4-BE49-F238E27FC236}">
                <a16:creationId xmlns:a16="http://schemas.microsoft.com/office/drawing/2014/main" id="{43834810-DB3A-8A99-3FB3-F3719C7ACD46}"/>
              </a:ext>
            </a:extLst>
          </p:cNvPr>
          <p:cNvPicPr>
            <a:picLocks noChangeAspect="1"/>
          </p:cNvPicPr>
          <p:nvPr/>
        </p:nvPicPr>
        <p:blipFill>
          <a:blip r:embed="rId10"/>
          <a:stretch>
            <a:fillRect/>
          </a:stretch>
        </p:blipFill>
        <p:spPr>
          <a:xfrm>
            <a:off x="4950521" y="1601915"/>
            <a:ext cx="3219484" cy="1827085"/>
          </a:xfrm>
          <a:prstGeom prst="rect">
            <a:avLst/>
          </a:prstGeom>
          <a:ln>
            <a:solidFill>
              <a:schemeClr val="accent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D7112D62-6459-E2FB-F65E-7CA85F74F253}"/>
              </a:ext>
            </a:extLst>
          </p:cNvPr>
          <p:cNvPicPr>
            <a:picLocks noChangeAspect="1"/>
          </p:cNvPicPr>
          <p:nvPr/>
        </p:nvPicPr>
        <p:blipFill>
          <a:blip r:embed="rId11"/>
          <a:stretch>
            <a:fillRect/>
          </a:stretch>
        </p:blipFill>
        <p:spPr>
          <a:xfrm>
            <a:off x="6136723" y="2027504"/>
            <a:ext cx="958899" cy="349268"/>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26" name="TextBox 25">
            <a:extLst>
              <a:ext uri="{FF2B5EF4-FFF2-40B4-BE49-F238E27FC236}">
                <a16:creationId xmlns:a16="http://schemas.microsoft.com/office/drawing/2014/main" id="{0E8F195E-EE0D-C669-F4E4-1C5B1318697E}"/>
              </a:ext>
            </a:extLst>
          </p:cNvPr>
          <p:cNvSpPr txBox="1">
            <a:spLocks/>
          </p:cNvSpPr>
          <p:nvPr/>
        </p:nvSpPr>
        <p:spPr>
          <a:xfrm>
            <a:off x="445239" y="4654481"/>
            <a:ext cx="3447288"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kumimoji="0" lang="en-US" sz="1200" b="0" i="0" u="none" strike="noStrike" kern="1200" cap="none" spc="0" normalizeH="0" baseline="0" noProof="0">
                <a:ln>
                  <a:noFill/>
                </a:ln>
                <a:solidFill>
                  <a:srgbClr val="000000"/>
                </a:solidFill>
                <a:effectLst/>
                <a:uLnTx/>
                <a:uFillTx/>
                <a:latin typeface="Segoe UI"/>
                <a:ea typeface="+mn-ea"/>
                <a:cs typeface="+mn-cs"/>
              </a:rPr>
              <a:t>4) Add condition &gt; </a:t>
            </a:r>
            <a:r>
              <a:rPr lang="en-US" sz="1200">
                <a:solidFill>
                  <a:srgbClr val="000000"/>
                </a:solidFill>
                <a:latin typeface="Segoe UI Semibold"/>
              </a:rPr>
              <a:t>Content contains &gt; Add custom sensitive information types</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9CCD19AB-568C-CBB6-EC81-F06C6B3BE343}"/>
              </a:ext>
            </a:extLst>
          </p:cNvPr>
          <p:cNvSpPr txBox="1">
            <a:spLocks/>
          </p:cNvSpPr>
          <p:nvPr/>
        </p:nvSpPr>
        <p:spPr>
          <a:xfrm>
            <a:off x="445239" y="5203933"/>
            <a:ext cx="3447288"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lang="en-US" sz="1200">
                <a:solidFill>
                  <a:srgbClr val="000000"/>
                </a:solidFill>
                <a:latin typeface="Segoe UI"/>
              </a:rPr>
              <a:t>5</a:t>
            </a:r>
            <a:r>
              <a:rPr kumimoji="0" lang="en-US" sz="1200" b="0" i="0" u="none" strike="noStrike" kern="1200" cap="none" spc="0" normalizeH="0" baseline="0" noProof="0">
                <a:ln>
                  <a:noFill/>
                </a:ln>
                <a:solidFill>
                  <a:srgbClr val="000000"/>
                </a:solidFill>
                <a:effectLst/>
                <a:uLnTx/>
                <a:uFillTx/>
                <a:latin typeface="Segoe UI"/>
                <a:ea typeface="+mn-ea"/>
                <a:cs typeface="+mn-cs"/>
              </a:rPr>
              <a:t>) Change ‘When content matches these conditions from Automatically apply the label &gt; </a:t>
            </a:r>
            <a:r>
              <a:rPr lang="en-US" sz="1200">
                <a:solidFill>
                  <a:srgbClr val="000000"/>
                </a:solidFill>
                <a:latin typeface="Segoe UI Semibold"/>
              </a:rPr>
              <a:t>Recommend that users apply the bale</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C633DC93-2D2D-085B-4577-8BA32238BAEA}"/>
              </a:ext>
            </a:extLst>
          </p:cNvPr>
          <p:cNvSpPr txBox="1">
            <a:spLocks/>
          </p:cNvSpPr>
          <p:nvPr/>
        </p:nvSpPr>
        <p:spPr>
          <a:xfrm>
            <a:off x="435122" y="5978037"/>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defRPr/>
            </a:pPr>
            <a:r>
              <a:rPr lang="en-US" sz="1200">
                <a:solidFill>
                  <a:srgbClr val="000000"/>
                </a:solidFill>
                <a:latin typeface="Segoe UI"/>
              </a:rPr>
              <a:t>6</a:t>
            </a:r>
            <a:r>
              <a:rPr kumimoji="0" lang="en-US" sz="1200" b="0" i="0" u="none" strike="noStrike" kern="1200" cap="none" spc="0" normalizeH="0" baseline="0" noProof="0">
                <a:ln>
                  <a:noFill/>
                </a:ln>
                <a:solidFill>
                  <a:srgbClr val="000000"/>
                </a:solidFill>
                <a:effectLst/>
                <a:uLnTx/>
                <a:uFillTx/>
                <a:latin typeface="Segoe UI"/>
                <a:ea typeface="+mn-ea"/>
                <a:cs typeface="+mn-cs"/>
              </a:rPr>
              <a:t>) Save label</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29" name="Oval 28">
            <a:extLst>
              <a:ext uri="{FF2B5EF4-FFF2-40B4-BE49-F238E27FC236}">
                <a16:creationId xmlns:a16="http://schemas.microsoft.com/office/drawing/2014/main" id="{7F096302-349F-D984-17F0-DC0E42A3887F}"/>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5606660E-A345-AFCF-891A-A5CD1192CFCB}"/>
              </a:ext>
              <a:ext uri="{C183D7F6-B498-43B3-948B-1728B52AA6E4}">
                <adec:decorative xmlns:adec="http://schemas.microsoft.com/office/drawing/2017/decorative" val="0"/>
              </a:ext>
            </a:extLst>
          </p:cNvPr>
          <p:cNvSpPr/>
          <p:nvPr/>
        </p:nvSpPr>
        <p:spPr bwMode="auto">
          <a:xfrm>
            <a:off x="8499946"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3</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1" name="Oval 30">
            <a:extLst>
              <a:ext uri="{FF2B5EF4-FFF2-40B4-BE49-F238E27FC236}">
                <a16:creationId xmlns:a16="http://schemas.microsoft.com/office/drawing/2014/main" id="{96BD9A42-05E2-2040-566A-AA0FBD589352}"/>
              </a:ext>
              <a:ext uri="{C183D7F6-B498-43B3-948B-1728B52AA6E4}">
                <adec:decorative xmlns:adec="http://schemas.microsoft.com/office/drawing/2017/decorative" val="0"/>
              </a:ext>
            </a:extLst>
          </p:cNvPr>
          <p:cNvSpPr/>
          <p:nvPr/>
        </p:nvSpPr>
        <p:spPr bwMode="auto">
          <a:xfrm>
            <a:off x="4949805" y="369456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34" name="Oval 33">
            <a:extLst>
              <a:ext uri="{FF2B5EF4-FFF2-40B4-BE49-F238E27FC236}">
                <a16:creationId xmlns:a16="http://schemas.microsoft.com/office/drawing/2014/main" id="{2CE73590-0CBC-1417-3A61-19C2E80B7185}"/>
              </a:ext>
              <a:ext uri="{C183D7F6-B498-43B3-948B-1728B52AA6E4}">
                <adec:decorative xmlns:adec="http://schemas.microsoft.com/office/drawing/2017/decorative" val="0"/>
              </a:ext>
            </a:extLst>
          </p:cNvPr>
          <p:cNvSpPr/>
          <p:nvPr/>
        </p:nvSpPr>
        <p:spPr bwMode="auto">
          <a:xfrm>
            <a:off x="8499945" y="369456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37" name="TextBox 36">
            <a:extLst>
              <a:ext uri="{FF2B5EF4-FFF2-40B4-BE49-F238E27FC236}">
                <a16:creationId xmlns:a16="http://schemas.microsoft.com/office/drawing/2014/main" id="{E681515F-4909-CECA-8E28-44D7F4D29296}"/>
              </a:ext>
            </a:extLst>
          </p:cNvPr>
          <p:cNvSpPr txBox="1">
            <a:spLocks/>
          </p:cNvSpPr>
          <p:nvPr/>
        </p:nvSpPr>
        <p:spPr>
          <a:xfrm>
            <a:off x="7095622" y="6635275"/>
            <a:ext cx="478941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r">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lang="en-US" sz="800">
                <a:hlinkClick r:id="rId12"/>
              </a:rPr>
              <a:t>Automatically apply a sensitivity label to Microsoft 365 data | Microsoft Learn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4195679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5648F-6581-5AF0-CDED-3259F2041C96}"/>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8653C75A-A43F-4ED6-DCAC-BA61C3347591}"/>
              </a:ext>
              <a:ext uri="{C183D7F6-B498-43B3-948B-1728B52AA6E4}">
                <adec:decorative xmlns:adec="http://schemas.microsoft.com/office/drawing/2017/decorative" val="1"/>
              </a:ext>
            </a:extLst>
          </p:cNvPr>
          <p:cNvSpPr/>
          <p:nvPr/>
        </p:nvSpPr>
        <p:spPr bwMode="auto">
          <a:xfrm>
            <a:off x="225569" y="2406976"/>
            <a:ext cx="4281377" cy="4220651"/>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D05F095E-7851-BDB8-D5CE-0869D72619BA}"/>
              </a:ext>
            </a:extLst>
          </p:cNvPr>
          <p:cNvSpPr txBox="1"/>
          <p:nvPr/>
        </p:nvSpPr>
        <p:spPr>
          <a:xfrm>
            <a:off x="608270" y="258890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39" name="Title 16">
            <a:extLst>
              <a:ext uri="{FF2B5EF4-FFF2-40B4-BE49-F238E27FC236}">
                <a16:creationId xmlns:a16="http://schemas.microsoft.com/office/drawing/2014/main" id="{49546F59-91C9-C5AC-F53A-2C98EB90D489}"/>
              </a:ext>
            </a:extLst>
          </p:cNvPr>
          <p:cNvSpPr txBox="1">
            <a:spLocks/>
          </p:cNvSpPr>
          <p:nvPr/>
        </p:nvSpPr>
        <p:spPr>
          <a:xfrm>
            <a:off x="608614" y="928148"/>
            <a:ext cx="344728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Endpoint DLP helps prevent sensitive data from being copied to USB drives, printed, or uploaded to unapproved apps. This protects data on Windows 10/11 devices enrolled with Microsoft Purview.</a:t>
            </a:r>
          </a:p>
        </p:txBody>
      </p:sp>
      <p:sp>
        <p:nvSpPr>
          <p:cNvPr id="40" name="Title 1">
            <a:extLst>
              <a:ext uri="{FF2B5EF4-FFF2-40B4-BE49-F238E27FC236}">
                <a16:creationId xmlns:a16="http://schemas.microsoft.com/office/drawing/2014/main" id="{5BAEE9DD-2E43-52BF-3916-0989675EFA5A}"/>
              </a:ext>
            </a:extLst>
          </p:cNvPr>
          <p:cNvSpPr txBox="1">
            <a:spLocks noGrp="1"/>
          </p:cNvSpPr>
          <p:nvPr>
            <p:ph type="title"/>
          </p:nvPr>
        </p:nvSpPr>
        <p:spPr>
          <a:xfrm>
            <a:off x="588264" y="433205"/>
            <a:ext cx="344728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Create DLP policy for endpoints</a:t>
            </a:r>
          </a:p>
        </p:txBody>
      </p:sp>
      <p:cxnSp>
        <p:nvCxnSpPr>
          <p:cNvPr id="32" name="!!line2">
            <a:extLst>
              <a:ext uri="{FF2B5EF4-FFF2-40B4-BE49-F238E27FC236}">
                <a16:creationId xmlns:a16="http://schemas.microsoft.com/office/drawing/2014/main" id="{F12D4E20-0D90-4026-E178-05E36D823A2D}"/>
              </a:ext>
              <a:ext uri="{C183D7F6-B498-43B3-948B-1728B52AA6E4}">
                <adec:decorative xmlns:adec="http://schemas.microsoft.com/office/drawing/2017/decorative" val="1"/>
              </a:ext>
            </a:extLst>
          </p:cNvPr>
          <p:cNvCxnSpPr>
            <a:cxnSpLocks/>
          </p:cNvCxnSpPr>
          <p:nvPr/>
        </p:nvCxnSpPr>
        <p:spPr>
          <a:xfrm>
            <a:off x="608270" y="389221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5F03109-6751-EE6B-5B0E-93BC597B912E}"/>
              </a:ext>
            </a:extLst>
          </p:cNvPr>
          <p:cNvSpPr txBox="1">
            <a:spLocks/>
          </p:cNvSpPr>
          <p:nvPr/>
        </p:nvSpPr>
        <p:spPr>
          <a:xfrm>
            <a:off x="445239" y="3104779"/>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77B283-6A08-D1CB-F506-2DE99AAEC071}"/>
              </a:ext>
            </a:extLst>
          </p:cNvPr>
          <p:cNvSpPr txBox="1">
            <a:spLocks/>
          </p:cNvSpPr>
          <p:nvPr/>
        </p:nvSpPr>
        <p:spPr>
          <a:xfrm>
            <a:off x="445239" y="3564159"/>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Data Loss Prevention</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AA3D49AB-A04E-CB86-B47B-2483D3635FE6}"/>
              </a:ext>
            </a:extLst>
          </p:cNvPr>
          <p:cNvSpPr txBox="1">
            <a:spLocks/>
          </p:cNvSpPr>
          <p:nvPr/>
        </p:nvSpPr>
        <p:spPr>
          <a:xfrm>
            <a:off x="458660" y="4428267"/>
            <a:ext cx="3752562" cy="184666"/>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300"/>
              </a:spcAft>
              <a:buClrTx/>
              <a:buSzTx/>
              <a:buFont typeface="+mj-lt"/>
              <a:buAutoNum type="arabicParenR" startAt="4"/>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Choose template: </a:t>
            </a:r>
            <a:r>
              <a:rPr lang="en-US" sz="1200">
                <a:solidFill>
                  <a:srgbClr val="000000"/>
                </a:solidFill>
                <a:latin typeface="Segoe UI Semibold"/>
              </a:rPr>
              <a:t>Custom policy</a:t>
            </a:r>
          </a:p>
        </p:txBody>
      </p:sp>
      <p:cxnSp>
        <p:nvCxnSpPr>
          <p:cNvPr id="42" name="!!line2">
            <a:extLst>
              <a:ext uri="{FF2B5EF4-FFF2-40B4-BE49-F238E27FC236}">
                <a16:creationId xmlns:a16="http://schemas.microsoft.com/office/drawing/2014/main" id="{33E2D05B-3C4A-4B2E-3EB1-CEE45AED09FC}"/>
              </a:ext>
              <a:ext uri="{C183D7F6-B498-43B3-948B-1728B52AA6E4}">
                <adec:decorative xmlns:adec="http://schemas.microsoft.com/office/drawing/2017/decorative" val="1"/>
              </a:ext>
            </a:extLst>
          </p:cNvPr>
          <p:cNvCxnSpPr>
            <a:cxnSpLocks/>
          </p:cNvCxnSpPr>
          <p:nvPr/>
        </p:nvCxnSpPr>
        <p:spPr>
          <a:xfrm>
            <a:off x="608270" y="342267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7A40CB42-E3CE-7661-901F-92A2D5EE65C6}"/>
              </a:ext>
              <a:ext uri="{C183D7F6-B498-43B3-948B-1728B52AA6E4}">
                <adec:decorative xmlns:adec="http://schemas.microsoft.com/office/drawing/2017/decorative" val="1"/>
              </a:ext>
            </a:extLst>
          </p:cNvPr>
          <p:cNvCxnSpPr>
            <a:cxnSpLocks/>
          </p:cNvCxnSpPr>
          <p:nvPr/>
        </p:nvCxnSpPr>
        <p:spPr>
          <a:xfrm>
            <a:off x="608270" y="434194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2412E75E-91C8-5A25-C761-121584A1597F}"/>
              </a:ext>
              <a:ext uri="{C183D7F6-B498-43B3-948B-1728B52AA6E4}">
                <adec:decorative xmlns:adec="http://schemas.microsoft.com/office/drawing/2017/decorative" val="1"/>
              </a:ext>
            </a:extLst>
          </p:cNvPr>
          <p:cNvCxnSpPr>
            <a:cxnSpLocks/>
          </p:cNvCxnSpPr>
          <p:nvPr/>
        </p:nvCxnSpPr>
        <p:spPr>
          <a:xfrm>
            <a:off x="608270" y="2939785"/>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575ACC1E-70D6-032D-1DEC-E905723752A7}"/>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IPG or above</a:t>
            </a:r>
          </a:p>
        </p:txBody>
      </p:sp>
      <p:sp>
        <p:nvSpPr>
          <p:cNvPr id="2" name="Rectangle: Rounded Corners 1">
            <a:extLst>
              <a:ext uri="{FF2B5EF4-FFF2-40B4-BE49-F238E27FC236}">
                <a16:creationId xmlns:a16="http://schemas.microsoft.com/office/drawing/2014/main" id="{713522F7-E0B0-E6AF-FE31-97C74C142AF2}"/>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Block the sharing of sensitive information</a:t>
            </a:r>
          </a:p>
        </p:txBody>
      </p:sp>
      <p:sp>
        <p:nvSpPr>
          <p:cNvPr id="38" name="TextBox 37">
            <a:extLst>
              <a:ext uri="{FF2B5EF4-FFF2-40B4-BE49-F238E27FC236}">
                <a16:creationId xmlns:a16="http://schemas.microsoft.com/office/drawing/2014/main" id="{1AEE2D8C-F665-6685-3228-44B019CF2527}"/>
              </a:ext>
            </a:extLst>
          </p:cNvPr>
          <p:cNvSpPr txBox="1">
            <a:spLocks/>
          </p:cNvSpPr>
          <p:nvPr/>
        </p:nvSpPr>
        <p:spPr>
          <a:xfrm>
            <a:off x="446898" y="3902546"/>
            <a:ext cx="3852894" cy="40011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Policies &gt;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+Create policy &gt; Data stored in connected sources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12" name="!!line2">
            <a:extLst>
              <a:ext uri="{FF2B5EF4-FFF2-40B4-BE49-F238E27FC236}">
                <a16:creationId xmlns:a16="http://schemas.microsoft.com/office/drawing/2014/main" id="{A318DD7B-15F0-18C1-3ABD-49F0E03DCFCA}"/>
              </a:ext>
              <a:ext uri="{C183D7F6-B498-43B3-948B-1728B52AA6E4}">
                <adec:decorative xmlns:adec="http://schemas.microsoft.com/office/drawing/2017/decorative" val="1"/>
              </a:ext>
            </a:extLst>
          </p:cNvPr>
          <p:cNvCxnSpPr>
            <a:cxnSpLocks/>
          </p:cNvCxnSpPr>
          <p:nvPr/>
        </p:nvCxnSpPr>
        <p:spPr>
          <a:xfrm>
            <a:off x="548019" y="513229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10A2E90-82FA-B857-D8A9-B44440706EC2}"/>
              </a:ext>
            </a:extLst>
          </p:cNvPr>
          <p:cNvSpPr txBox="1">
            <a:spLocks/>
          </p:cNvSpPr>
          <p:nvPr/>
        </p:nvSpPr>
        <p:spPr>
          <a:xfrm>
            <a:off x="470046" y="5144435"/>
            <a:ext cx="3844159" cy="110799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AutoNum type="arabicParenR" startAt="6"/>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Create rule </a:t>
            </a:r>
            <a:r>
              <a:rPr kumimoji="0" lang="en-US" sz="1200" b="0" i="0" u="none" strike="noStrike" kern="1200" cap="none" spc="0" normalizeH="0" baseline="0" noProof="0">
                <a:ln>
                  <a:noFill/>
                </a:ln>
                <a:solidFill>
                  <a:srgbClr val="000000"/>
                </a:solidFill>
                <a:effectLst/>
                <a:uLnTx/>
                <a:uFillTx/>
                <a:latin typeface="Segoe UI"/>
                <a:ea typeface="+mn-ea"/>
                <a:cs typeface="+mn-cs"/>
              </a:rPr>
              <a:t>and define:</a:t>
            </a:r>
          </a:p>
          <a:p>
            <a:pPr marL="685800" lvl="1" indent="-228600">
              <a:buFont typeface="Arial" panose="020B0604020202020204" pitchFamily="34" charset="0"/>
              <a:buChar char="•"/>
              <a:defRPr/>
            </a:pPr>
            <a:r>
              <a:rPr lang="en-US" sz="1200">
                <a:solidFill>
                  <a:srgbClr val="000000"/>
                </a:solidFill>
                <a:latin typeface="Segoe UI"/>
              </a:rPr>
              <a:t>Conditions: content contains </a:t>
            </a:r>
            <a:r>
              <a:rPr lang="en-US" sz="1200">
                <a:solidFill>
                  <a:srgbClr val="000000"/>
                </a:solidFill>
                <a:latin typeface="Segoe UI Semibold"/>
              </a:rPr>
              <a:t>custom SITs </a:t>
            </a:r>
            <a:r>
              <a:rPr lang="en-US" sz="1200">
                <a:solidFill>
                  <a:srgbClr val="000000"/>
                </a:solidFill>
                <a:latin typeface="Segoe UI"/>
              </a:rPr>
              <a:t>or </a:t>
            </a:r>
            <a:r>
              <a:rPr lang="en-US" sz="1200">
                <a:solidFill>
                  <a:srgbClr val="000000"/>
                </a:solidFill>
                <a:latin typeface="Segoe UI Semibold"/>
              </a:rPr>
              <a:t>Confidential/</a:t>
            </a:r>
            <a:r>
              <a:rPr lang="en-US" sz="1200" err="1">
                <a:solidFill>
                  <a:srgbClr val="000000"/>
                </a:solidFill>
                <a:latin typeface="Segoe UI Semibold"/>
              </a:rPr>
              <a:t>AllEmployees</a:t>
            </a:r>
            <a:r>
              <a:rPr lang="en-US" sz="1200">
                <a:solidFill>
                  <a:srgbClr val="000000"/>
                </a:solidFill>
                <a:latin typeface="Segoe UI Semibold"/>
              </a:rPr>
              <a:t> </a:t>
            </a:r>
            <a:r>
              <a:rPr lang="en-US" sz="1200">
                <a:solidFill>
                  <a:srgbClr val="000000"/>
                </a:solidFill>
                <a:latin typeface="Segoe UI"/>
              </a:rPr>
              <a:t>sensitivity label</a:t>
            </a:r>
          </a:p>
          <a:p>
            <a:pPr marL="685800" lvl="1" indent="-228600">
              <a:buFont typeface="Arial" panose="020B0604020202020204" pitchFamily="34" charset="0"/>
              <a:buChar char="•"/>
              <a:defRPr/>
            </a:pPr>
            <a:r>
              <a:rPr lang="en-US" sz="1200">
                <a:solidFill>
                  <a:srgbClr val="000000"/>
                </a:solidFill>
                <a:latin typeface="Segoe UI"/>
              </a:rPr>
              <a:t>Actions: Audit or restrict activities on devices: </a:t>
            </a:r>
            <a:r>
              <a:rPr lang="en-US" sz="1200">
                <a:solidFill>
                  <a:srgbClr val="000000"/>
                </a:solidFill>
                <a:latin typeface="Segoe UI Semibold"/>
              </a:rPr>
              <a:t>block copy to USB, print, clipboard or browser upload</a:t>
            </a:r>
          </a:p>
        </p:txBody>
      </p:sp>
      <p:cxnSp>
        <p:nvCxnSpPr>
          <p:cNvPr id="14" name="!!line2">
            <a:extLst>
              <a:ext uri="{FF2B5EF4-FFF2-40B4-BE49-F238E27FC236}">
                <a16:creationId xmlns:a16="http://schemas.microsoft.com/office/drawing/2014/main" id="{676C4991-9A94-5CE4-FB2A-B8AC76A63DAA}"/>
              </a:ext>
              <a:ext uri="{C183D7F6-B498-43B3-948B-1728B52AA6E4}">
                <adec:decorative xmlns:adec="http://schemas.microsoft.com/office/drawing/2017/decorative" val="1"/>
              </a:ext>
            </a:extLst>
          </p:cNvPr>
          <p:cNvCxnSpPr>
            <a:cxnSpLocks/>
          </p:cNvCxnSpPr>
          <p:nvPr/>
        </p:nvCxnSpPr>
        <p:spPr>
          <a:xfrm>
            <a:off x="599125" y="475229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21465E6-71E4-A822-B750-2E2C185F0A0E}"/>
              </a:ext>
            </a:extLst>
          </p:cNvPr>
          <p:cNvSpPr txBox="1">
            <a:spLocks/>
          </p:cNvSpPr>
          <p:nvPr/>
        </p:nvSpPr>
        <p:spPr>
          <a:xfrm>
            <a:off x="470046" y="4853982"/>
            <a:ext cx="3752562" cy="184666"/>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kumimoji="0" lang="en-US" sz="1200" b="0" i="0" u="none" strike="noStrike" kern="1200" cap="none" spc="0" normalizeH="0" baseline="0" noProof="0">
                <a:ln>
                  <a:noFill/>
                </a:ln>
                <a:solidFill>
                  <a:srgbClr val="000000"/>
                </a:solidFill>
                <a:effectLst/>
                <a:uLnTx/>
                <a:uFillTx/>
                <a:latin typeface="Segoe UI"/>
                <a:ea typeface="+mn-ea"/>
                <a:cs typeface="+mn-cs"/>
              </a:rPr>
              <a:t>5)  Name policy and choose </a:t>
            </a:r>
            <a:r>
              <a:rPr kumimoji="0" lang="en-US" sz="1200" b="0" i="0" u="none" strike="noStrike" kern="1200" cap="none" spc="0" normalizeH="0" baseline="0" noProof="0">
                <a:ln>
                  <a:noFill/>
                </a:ln>
                <a:solidFill>
                  <a:srgbClr val="000000"/>
                </a:solidFill>
                <a:effectLst/>
                <a:uLnTx/>
                <a:uFillTx/>
                <a:latin typeface="Segoe UI Semibold"/>
                <a:ea typeface="+mn-ea"/>
                <a:cs typeface="+mn-cs"/>
              </a:rPr>
              <a:t>devices </a:t>
            </a:r>
            <a:r>
              <a:rPr kumimoji="0" lang="en-US" sz="1200" b="0" i="0" u="none" strike="noStrike" kern="1200" cap="none" spc="0" normalizeH="0" baseline="0" noProof="0">
                <a:ln>
                  <a:noFill/>
                </a:ln>
                <a:solidFill>
                  <a:srgbClr val="000000"/>
                </a:solidFill>
                <a:effectLst/>
                <a:uLnTx/>
                <a:uFillTx/>
                <a:latin typeface="Segoe UI"/>
                <a:ea typeface="+mn-ea"/>
                <a:cs typeface="+mn-cs"/>
              </a:rPr>
              <a:t>as the location</a:t>
            </a:r>
            <a:endParaRPr lang="en-US" sz="1200">
              <a:solidFill>
                <a:srgbClr val="000000"/>
              </a:solidFill>
              <a:latin typeface="Segoe UI Semibold"/>
            </a:endParaRPr>
          </a:p>
        </p:txBody>
      </p:sp>
      <p:cxnSp>
        <p:nvCxnSpPr>
          <p:cNvPr id="20" name="!!line2">
            <a:extLst>
              <a:ext uri="{FF2B5EF4-FFF2-40B4-BE49-F238E27FC236}">
                <a16:creationId xmlns:a16="http://schemas.microsoft.com/office/drawing/2014/main" id="{7300C451-B202-672D-088E-1ED77F8AD870}"/>
              </a:ext>
              <a:ext uri="{C183D7F6-B498-43B3-948B-1728B52AA6E4}">
                <adec:decorative xmlns:adec="http://schemas.microsoft.com/office/drawing/2017/decorative" val="1"/>
              </a:ext>
            </a:extLst>
          </p:cNvPr>
          <p:cNvCxnSpPr>
            <a:cxnSpLocks/>
          </p:cNvCxnSpPr>
          <p:nvPr/>
        </p:nvCxnSpPr>
        <p:spPr>
          <a:xfrm>
            <a:off x="599125" y="629762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A77252C-CEEE-A71E-EE69-6F474FCE72F7}"/>
              </a:ext>
            </a:extLst>
          </p:cNvPr>
          <p:cNvSpPr txBox="1">
            <a:spLocks/>
          </p:cNvSpPr>
          <p:nvPr/>
        </p:nvSpPr>
        <p:spPr>
          <a:xfrm>
            <a:off x="435122" y="6377543"/>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a:rPr>
              <a:t>7)  </a:t>
            </a:r>
            <a:r>
              <a:rPr kumimoji="0" lang="en-US" sz="1200" b="0" i="0" u="none" strike="noStrike" kern="1200" cap="none" spc="0" normalizeH="0" baseline="0" noProof="0">
                <a:ln>
                  <a:noFill/>
                </a:ln>
                <a:solidFill>
                  <a:srgbClr val="000000"/>
                </a:solidFill>
                <a:effectLst/>
                <a:uLnTx/>
                <a:uFillTx/>
                <a:latin typeface="Segoe UI"/>
                <a:ea typeface="+mn-ea"/>
                <a:cs typeface="+mn-cs"/>
              </a:rPr>
              <a:t>Run in simulation mode or turn on and </a:t>
            </a:r>
            <a:r>
              <a:rPr lang="en-US" sz="1200">
                <a:solidFill>
                  <a:srgbClr val="000000"/>
                </a:solidFill>
                <a:latin typeface="Segoe UI Semibold"/>
              </a:rPr>
              <a:t>submit</a:t>
            </a:r>
          </a:p>
        </p:txBody>
      </p:sp>
      <p:pic>
        <p:nvPicPr>
          <p:cNvPr id="5" name="Picture 4">
            <a:extLst>
              <a:ext uri="{FF2B5EF4-FFF2-40B4-BE49-F238E27FC236}">
                <a16:creationId xmlns:a16="http://schemas.microsoft.com/office/drawing/2014/main" id="{112371AA-EEBF-A8F5-CE2D-94C2CF68DD83}"/>
              </a:ext>
            </a:extLst>
          </p:cNvPr>
          <p:cNvPicPr>
            <a:picLocks noChangeAspect="1"/>
          </p:cNvPicPr>
          <p:nvPr/>
        </p:nvPicPr>
        <p:blipFill>
          <a:blip r:embed="rId4"/>
          <a:stretch>
            <a:fillRect/>
          </a:stretch>
        </p:blipFill>
        <p:spPr>
          <a:xfrm>
            <a:off x="4941158" y="1587777"/>
            <a:ext cx="3111245" cy="1720736"/>
          </a:xfrm>
          <a:prstGeom prst="rect">
            <a:avLst/>
          </a:prstGeom>
          <a:ln>
            <a:solidFill>
              <a:schemeClr val="accent1"/>
            </a:solidFill>
          </a:ln>
          <a:effectLst>
            <a:outerShdw blurRad="50800" dist="38100" dir="5400000" algn="t" rotWithShape="0">
              <a:prstClr val="black">
                <a:alpha val="40000"/>
              </a:prstClr>
            </a:outerShdw>
          </a:effectLst>
        </p:spPr>
      </p:pic>
      <p:pic>
        <p:nvPicPr>
          <p:cNvPr id="7" name="Picture 6">
            <a:extLst>
              <a:ext uri="{FF2B5EF4-FFF2-40B4-BE49-F238E27FC236}">
                <a16:creationId xmlns:a16="http://schemas.microsoft.com/office/drawing/2014/main" id="{5EC89EC4-87E3-B01D-9F07-CFF1F8044A44}"/>
              </a:ext>
            </a:extLst>
          </p:cNvPr>
          <p:cNvPicPr>
            <a:picLocks noChangeAspect="1"/>
          </p:cNvPicPr>
          <p:nvPr/>
        </p:nvPicPr>
        <p:blipFill>
          <a:blip r:embed="rId5"/>
          <a:stretch>
            <a:fillRect/>
          </a:stretch>
        </p:blipFill>
        <p:spPr>
          <a:xfrm>
            <a:off x="6206605" y="2231671"/>
            <a:ext cx="1428823" cy="381020"/>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9" name="Picture 8">
            <a:extLst>
              <a:ext uri="{FF2B5EF4-FFF2-40B4-BE49-F238E27FC236}">
                <a16:creationId xmlns:a16="http://schemas.microsoft.com/office/drawing/2014/main" id="{EAB6FFD8-7782-AD3F-B6CA-352CCE6E987B}"/>
              </a:ext>
            </a:extLst>
          </p:cNvPr>
          <p:cNvPicPr>
            <a:picLocks noChangeAspect="1"/>
          </p:cNvPicPr>
          <p:nvPr/>
        </p:nvPicPr>
        <p:blipFill>
          <a:blip r:embed="rId6"/>
          <a:stretch>
            <a:fillRect/>
          </a:stretch>
        </p:blipFill>
        <p:spPr>
          <a:xfrm>
            <a:off x="8746462" y="1572447"/>
            <a:ext cx="2784553" cy="1740657"/>
          </a:xfrm>
          <a:prstGeom prst="rect">
            <a:avLst/>
          </a:prstGeom>
          <a:ln>
            <a:solidFill>
              <a:schemeClr val="accent1"/>
            </a:solidFill>
          </a:ln>
          <a:effectLst>
            <a:outerShdw blurRad="50800" dist="38100" dir="5400000" algn="t" rotWithShape="0">
              <a:prstClr val="black">
                <a:alpha val="40000"/>
              </a:prstClr>
            </a:outerShdw>
          </a:effectLst>
        </p:spPr>
      </p:pic>
      <p:pic>
        <p:nvPicPr>
          <p:cNvPr id="11" name="Picture 10">
            <a:extLst>
              <a:ext uri="{FF2B5EF4-FFF2-40B4-BE49-F238E27FC236}">
                <a16:creationId xmlns:a16="http://schemas.microsoft.com/office/drawing/2014/main" id="{856CF501-21E8-62AD-A129-51A2A8527562}"/>
              </a:ext>
            </a:extLst>
          </p:cNvPr>
          <p:cNvPicPr>
            <a:picLocks noChangeAspect="1"/>
          </p:cNvPicPr>
          <p:nvPr/>
        </p:nvPicPr>
        <p:blipFill>
          <a:blip r:embed="rId7"/>
          <a:stretch>
            <a:fillRect/>
          </a:stretch>
        </p:blipFill>
        <p:spPr>
          <a:xfrm>
            <a:off x="9709489" y="2561777"/>
            <a:ext cx="1409772" cy="476274"/>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16" name="Picture 15">
            <a:extLst>
              <a:ext uri="{FF2B5EF4-FFF2-40B4-BE49-F238E27FC236}">
                <a16:creationId xmlns:a16="http://schemas.microsoft.com/office/drawing/2014/main" id="{AAA96C0D-903F-01E4-73F8-869D23F7FDEF}"/>
              </a:ext>
            </a:extLst>
          </p:cNvPr>
          <p:cNvPicPr>
            <a:picLocks noChangeAspect="1"/>
          </p:cNvPicPr>
          <p:nvPr/>
        </p:nvPicPr>
        <p:blipFill>
          <a:blip r:embed="rId8"/>
          <a:stretch>
            <a:fillRect/>
          </a:stretch>
        </p:blipFill>
        <p:spPr>
          <a:xfrm>
            <a:off x="4940707" y="3876748"/>
            <a:ext cx="3111245" cy="1955599"/>
          </a:xfrm>
          <a:prstGeom prst="rect">
            <a:avLst/>
          </a:prstGeom>
          <a:ln>
            <a:solidFill>
              <a:schemeClr val="accent1"/>
            </a:solidFill>
          </a:ln>
          <a:effectLst>
            <a:outerShdw blurRad="50800" dist="38100" dir="8100000" algn="tr" rotWithShape="0">
              <a:prstClr val="black">
                <a:alpha val="40000"/>
              </a:prstClr>
            </a:outerShdw>
          </a:effectLst>
        </p:spPr>
      </p:pic>
      <p:pic>
        <p:nvPicPr>
          <p:cNvPr id="18" name="Picture 17">
            <a:extLst>
              <a:ext uri="{FF2B5EF4-FFF2-40B4-BE49-F238E27FC236}">
                <a16:creationId xmlns:a16="http://schemas.microsoft.com/office/drawing/2014/main" id="{0700FC96-DDF9-A63E-428B-26518154D1B7}"/>
              </a:ext>
            </a:extLst>
          </p:cNvPr>
          <p:cNvPicPr>
            <a:picLocks noChangeAspect="1"/>
          </p:cNvPicPr>
          <p:nvPr/>
        </p:nvPicPr>
        <p:blipFill>
          <a:blip r:embed="rId9"/>
          <a:stretch>
            <a:fillRect/>
          </a:stretch>
        </p:blipFill>
        <p:spPr>
          <a:xfrm>
            <a:off x="6114731" y="3940505"/>
            <a:ext cx="1665582" cy="2633786"/>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24" name="Picture 23">
            <a:extLst>
              <a:ext uri="{FF2B5EF4-FFF2-40B4-BE49-F238E27FC236}">
                <a16:creationId xmlns:a16="http://schemas.microsoft.com/office/drawing/2014/main" id="{DEB070EB-FDE3-181B-F70B-84E1549F457F}"/>
              </a:ext>
            </a:extLst>
          </p:cNvPr>
          <p:cNvPicPr>
            <a:picLocks noChangeAspect="1"/>
          </p:cNvPicPr>
          <p:nvPr/>
        </p:nvPicPr>
        <p:blipFill>
          <a:blip r:embed="rId8"/>
          <a:stretch>
            <a:fillRect/>
          </a:stretch>
        </p:blipFill>
        <p:spPr>
          <a:xfrm>
            <a:off x="8768497" y="3876748"/>
            <a:ext cx="2762518" cy="1694963"/>
          </a:xfrm>
          <a:prstGeom prst="rect">
            <a:avLst/>
          </a:prstGeom>
          <a:ln>
            <a:solidFill>
              <a:schemeClr val="accent1"/>
            </a:solidFill>
          </a:ln>
          <a:effectLst>
            <a:outerShdw blurRad="50800" dist="38100" dir="8100000" algn="tr" rotWithShape="0">
              <a:prstClr val="black">
                <a:alpha val="40000"/>
              </a:prstClr>
            </a:outerShdw>
          </a:effectLst>
        </p:spPr>
      </p:pic>
      <p:pic>
        <p:nvPicPr>
          <p:cNvPr id="23" name="Picture 22">
            <a:extLst>
              <a:ext uri="{FF2B5EF4-FFF2-40B4-BE49-F238E27FC236}">
                <a16:creationId xmlns:a16="http://schemas.microsoft.com/office/drawing/2014/main" id="{88EB6C64-86CD-FCC5-2842-F33CCFD7F1BF}"/>
              </a:ext>
            </a:extLst>
          </p:cNvPr>
          <p:cNvPicPr>
            <a:picLocks noChangeAspect="1"/>
          </p:cNvPicPr>
          <p:nvPr/>
        </p:nvPicPr>
        <p:blipFill>
          <a:blip r:embed="rId10"/>
          <a:stretch>
            <a:fillRect/>
          </a:stretch>
        </p:blipFill>
        <p:spPr>
          <a:xfrm>
            <a:off x="8291952" y="5144435"/>
            <a:ext cx="3787405" cy="1400570"/>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25" name="Oval 24">
            <a:extLst>
              <a:ext uri="{FF2B5EF4-FFF2-40B4-BE49-F238E27FC236}">
                <a16:creationId xmlns:a16="http://schemas.microsoft.com/office/drawing/2014/main" id="{CF2FFE60-34D2-852B-36C7-D8CC6C71E0B4}"/>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26" name="Oval 25">
            <a:extLst>
              <a:ext uri="{FF2B5EF4-FFF2-40B4-BE49-F238E27FC236}">
                <a16:creationId xmlns:a16="http://schemas.microsoft.com/office/drawing/2014/main" id="{440A9FBA-F378-98E1-C337-408FA6623205}"/>
              </a:ext>
              <a:ext uri="{C183D7F6-B498-43B3-948B-1728B52AA6E4}">
                <adec:decorative xmlns:adec="http://schemas.microsoft.com/office/drawing/2017/decorative" val="0"/>
              </a:ext>
            </a:extLst>
          </p:cNvPr>
          <p:cNvSpPr/>
          <p:nvPr/>
        </p:nvSpPr>
        <p:spPr bwMode="auto">
          <a:xfrm>
            <a:off x="8694951"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5</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7" name="Rectangle 26">
            <a:extLst>
              <a:ext uri="{FF2B5EF4-FFF2-40B4-BE49-F238E27FC236}">
                <a16:creationId xmlns:a16="http://schemas.microsoft.com/office/drawing/2014/main" id="{E61C069B-9461-9F7E-507D-09A6750A59D5}"/>
              </a:ext>
              <a:ext uri="{C183D7F6-B498-43B3-948B-1728B52AA6E4}">
                <adec:decorative xmlns:adec="http://schemas.microsoft.com/office/drawing/2017/decorative" val="1"/>
              </a:ext>
            </a:extLst>
          </p:cNvPr>
          <p:cNvSpPr/>
          <p:nvPr/>
        </p:nvSpPr>
        <p:spPr bwMode="auto">
          <a:xfrm>
            <a:off x="6113771" y="3988899"/>
            <a:ext cx="749737" cy="19750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9DD9CA9A-324B-786A-FE85-C51FE6A2A80D}"/>
              </a:ext>
              <a:ext uri="{C183D7F6-B498-43B3-948B-1728B52AA6E4}">
                <adec:decorative xmlns:adec="http://schemas.microsoft.com/office/drawing/2017/decorative" val="1"/>
              </a:ext>
            </a:extLst>
          </p:cNvPr>
          <p:cNvSpPr/>
          <p:nvPr/>
        </p:nvSpPr>
        <p:spPr bwMode="auto">
          <a:xfrm>
            <a:off x="8304294" y="6113321"/>
            <a:ext cx="1405195" cy="220153"/>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EA85D2C2-747A-D800-3DA2-E40E9C2F2B75}"/>
              </a:ext>
              <a:ext uri="{C183D7F6-B498-43B3-948B-1728B52AA6E4}">
                <adec:decorative xmlns:adec="http://schemas.microsoft.com/office/drawing/2017/decorative" val="0"/>
              </a:ext>
            </a:extLst>
          </p:cNvPr>
          <p:cNvSpPr/>
          <p:nvPr/>
        </p:nvSpPr>
        <p:spPr bwMode="auto">
          <a:xfrm>
            <a:off x="4924680" y="3500522"/>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sp>
        <p:nvSpPr>
          <p:cNvPr id="30" name="Oval 29">
            <a:extLst>
              <a:ext uri="{FF2B5EF4-FFF2-40B4-BE49-F238E27FC236}">
                <a16:creationId xmlns:a16="http://schemas.microsoft.com/office/drawing/2014/main" id="{57CDB113-882D-348F-459D-71D687F1D29F}"/>
              </a:ext>
              <a:ext uri="{C183D7F6-B498-43B3-948B-1728B52AA6E4}">
                <adec:decorative xmlns:adec="http://schemas.microsoft.com/office/drawing/2017/decorative" val="0"/>
              </a:ext>
            </a:extLst>
          </p:cNvPr>
          <p:cNvSpPr/>
          <p:nvPr/>
        </p:nvSpPr>
        <p:spPr bwMode="auto">
          <a:xfrm>
            <a:off x="8694951" y="3486114"/>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sp>
        <p:nvSpPr>
          <p:cNvPr id="31" name="TextBox 30">
            <a:extLst>
              <a:ext uri="{FF2B5EF4-FFF2-40B4-BE49-F238E27FC236}">
                <a16:creationId xmlns:a16="http://schemas.microsoft.com/office/drawing/2014/main" id="{1F77B284-045B-04F3-C31A-F982A0D0A3A4}"/>
              </a:ext>
            </a:extLst>
          </p:cNvPr>
          <p:cNvSpPr txBox="1">
            <a:spLocks/>
          </p:cNvSpPr>
          <p:nvPr/>
        </p:nvSpPr>
        <p:spPr>
          <a:xfrm>
            <a:off x="7095622" y="6668326"/>
            <a:ext cx="478941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r">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lang="en-US" sz="800">
                <a:hlinkClick r:id="rId11"/>
              </a:rPr>
              <a:t>Create and deploy a data loss prevention policy | Microsoft Learn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146785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C615F-A5A4-159F-ADF0-11AC86CE42C0}"/>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04641951-4C9E-5C96-E7EC-6A864424DA27}"/>
              </a:ext>
              <a:ext uri="{C183D7F6-B498-43B3-948B-1728B52AA6E4}">
                <adec:decorative xmlns:adec="http://schemas.microsoft.com/office/drawing/2017/decorative" val="1"/>
              </a:ext>
            </a:extLst>
          </p:cNvPr>
          <p:cNvSpPr/>
          <p:nvPr/>
        </p:nvSpPr>
        <p:spPr bwMode="auto">
          <a:xfrm>
            <a:off x="225569" y="2406976"/>
            <a:ext cx="4281377" cy="4451024"/>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4C4B67CD-127D-F64A-9347-6C8F8A078795}"/>
              </a:ext>
            </a:extLst>
          </p:cNvPr>
          <p:cNvSpPr txBox="1"/>
          <p:nvPr/>
        </p:nvSpPr>
        <p:spPr>
          <a:xfrm>
            <a:off x="608270" y="258890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39" name="Title 16">
            <a:extLst>
              <a:ext uri="{FF2B5EF4-FFF2-40B4-BE49-F238E27FC236}">
                <a16:creationId xmlns:a16="http://schemas.microsoft.com/office/drawing/2014/main" id="{B8BE7B5C-795A-7535-0555-4223641E4E1E}"/>
              </a:ext>
            </a:extLst>
          </p:cNvPr>
          <p:cNvSpPr txBox="1">
            <a:spLocks/>
          </p:cNvSpPr>
          <p:nvPr/>
        </p:nvSpPr>
        <p:spPr>
          <a:xfrm>
            <a:off x="608614" y="840012"/>
            <a:ext cx="3447288"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a:solidFill>
                  <a:srgbClr val="000000"/>
                </a:solidFill>
                <a:latin typeface="Segoe UI"/>
              </a:rPr>
              <a:t>P</a:t>
            </a:r>
            <a:r>
              <a:rPr kumimoji="0" lang="en-US" sz="1200" b="0" i="0" u="none" strike="noStrike" kern="1200" cap="none" spc="0" normalizeH="0" baseline="0" noProof="0" err="1">
                <a:ln w="3175">
                  <a:noFill/>
                </a:ln>
                <a:solidFill>
                  <a:srgbClr val="000000"/>
                </a:solidFill>
                <a:effectLst/>
                <a:uLnTx/>
                <a:uFillTx/>
                <a:latin typeface="Segoe UI"/>
                <a:ea typeface="+mn-ea"/>
                <a:cs typeface="Segoe UI" panose="020B0502040204020203" pitchFamily="34" charset="0"/>
              </a:rPr>
              <a:t>revent</a:t>
            </a: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 sensitive data from being shared in chat or channel messages with external users or guests. This protects communications and documents in Microsoft Teams environments by automatically blocking or deleting messages and restricting access to sensitive files. </a:t>
            </a:r>
          </a:p>
        </p:txBody>
      </p:sp>
      <p:sp>
        <p:nvSpPr>
          <p:cNvPr id="40" name="Title 1">
            <a:extLst>
              <a:ext uri="{FF2B5EF4-FFF2-40B4-BE49-F238E27FC236}">
                <a16:creationId xmlns:a16="http://schemas.microsoft.com/office/drawing/2014/main" id="{E9889613-54E5-CE9A-F7A5-C47AE1AB9D4A}"/>
              </a:ext>
            </a:extLst>
          </p:cNvPr>
          <p:cNvSpPr txBox="1">
            <a:spLocks noGrp="1"/>
          </p:cNvSpPr>
          <p:nvPr>
            <p:ph type="title"/>
          </p:nvPr>
        </p:nvSpPr>
        <p:spPr>
          <a:xfrm>
            <a:off x="588264" y="433205"/>
            <a:ext cx="344728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Create DLP policy for Teams</a:t>
            </a:r>
          </a:p>
        </p:txBody>
      </p:sp>
      <p:sp>
        <p:nvSpPr>
          <p:cNvPr id="33" name="TextBox 32">
            <a:extLst>
              <a:ext uri="{FF2B5EF4-FFF2-40B4-BE49-F238E27FC236}">
                <a16:creationId xmlns:a16="http://schemas.microsoft.com/office/drawing/2014/main" id="{6FC7B9B9-4A6F-9BDA-7707-BF6F1B546D9D}"/>
              </a:ext>
            </a:extLst>
          </p:cNvPr>
          <p:cNvSpPr txBox="1">
            <a:spLocks/>
          </p:cNvSpPr>
          <p:nvPr/>
        </p:nvSpPr>
        <p:spPr>
          <a:xfrm>
            <a:off x="445239" y="3104779"/>
            <a:ext cx="3447288"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0" indent="-228600">
              <a:buFont typeface="+mj-lt"/>
              <a:buAutoNum type="arabicParenR"/>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r>
              <a:rPr kumimoji="0" lang="en-US" sz="1200" b="0" i="0" u="none" strike="noStrike" kern="1200" cap="none" spc="0" normalizeH="0" baseline="0" noProof="0">
                <a:ln>
                  <a:noFill/>
                </a:ln>
                <a:solidFill>
                  <a:srgbClr val="0078D4"/>
                </a:solidFill>
                <a:effectLst/>
                <a:uLnTx/>
                <a:uFillTx/>
                <a:latin typeface="Segoe UI"/>
                <a:ea typeface="+mn-ea"/>
                <a:cs typeface="+mn-cs"/>
              </a:rPr>
              <a:t> &gt;</a:t>
            </a:r>
            <a:r>
              <a:rPr lang="en-US" sz="1200">
                <a:solidFill>
                  <a:srgbClr val="000000"/>
                </a:solidFill>
                <a:latin typeface="Segoe UI Semibold"/>
              </a:rPr>
              <a:t> Solutions</a:t>
            </a:r>
            <a:r>
              <a:rPr lang="en-US" sz="1200">
                <a:solidFill>
                  <a:srgbClr val="000000"/>
                </a:solidFill>
                <a:latin typeface="Segoe UI"/>
              </a:rPr>
              <a:t> &gt; </a:t>
            </a:r>
            <a:r>
              <a:rPr lang="en-US" sz="1200">
                <a:solidFill>
                  <a:srgbClr val="000000"/>
                </a:solidFill>
                <a:latin typeface="Segoe UI Semibold"/>
              </a:rPr>
              <a:t>Data Loss Prevention</a:t>
            </a:r>
            <a:r>
              <a:rPr kumimoji="0" lang="en-US" sz="1200" b="0" i="0" u="none" strike="noStrike" kern="1200" cap="none" spc="0" normalizeH="0" baseline="0" noProof="0">
                <a:ln>
                  <a:noFill/>
                </a:ln>
                <a:solidFill>
                  <a:srgbClr val="0078D4"/>
                </a:solidFill>
                <a:effectLst/>
                <a:uLnTx/>
                <a:uFillTx/>
                <a:latin typeface="Segoe UI"/>
                <a:ea typeface="+mn-ea"/>
                <a:cs typeface="+mn-cs"/>
              </a:rPr>
              <a:t> </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cxnSp>
        <p:nvCxnSpPr>
          <p:cNvPr id="42" name="!!line2">
            <a:extLst>
              <a:ext uri="{FF2B5EF4-FFF2-40B4-BE49-F238E27FC236}">
                <a16:creationId xmlns:a16="http://schemas.microsoft.com/office/drawing/2014/main" id="{CC894A1B-7C26-7C5E-743A-6E1925882B94}"/>
              </a:ext>
              <a:ext uri="{C183D7F6-B498-43B3-948B-1728B52AA6E4}">
                <adec:decorative xmlns:adec="http://schemas.microsoft.com/office/drawing/2017/decorative" val="1"/>
              </a:ext>
            </a:extLst>
          </p:cNvPr>
          <p:cNvCxnSpPr>
            <a:cxnSpLocks/>
          </p:cNvCxnSpPr>
          <p:nvPr/>
        </p:nvCxnSpPr>
        <p:spPr>
          <a:xfrm>
            <a:off x="608270" y="349979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482767CB-F53F-6F02-C163-6995965A80B4}"/>
              </a:ext>
              <a:ext uri="{C183D7F6-B498-43B3-948B-1728B52AA6E4}">
                <adec:decorative xmlns:adec="http://schemas.microsoft.com/office/drawing/2017/decorative" val="1"/>
              </a:ext>
            </a:extLst>
          </p:cNvPr>
          <p:cNvCxnSpPr>
            <a:cxnSpLocks/>
          </p:cNvCxnSpPr>
          <p:nvPr/>
        </p:nvCxnSpPr>
        <p:spPr>
          <a:xfrm>
            <a:off x="608270" y="403347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A525AF53-93F1-A2FF-056A-1F10A5F8FC11}"/>
              </a:ext>
              <a:ext uri="{C183D7F6-B498-43B3-948B-1728B52AA6E4}">
                <adec:decorative xmlns:adec="http://schemas.microsoft.com/office/drawing/2017/decorative" val="1"/>
              </a:ext>
            </a:extLst>
          </p:cNvPr>
          <p:cNvCxnSpPr>
            <a:cxnSpLocks/>
          </p:cNvCxnSpPr>
          <p:nvPr/>
        </p:nvCxnSpPr>
        <p:spPr>
          <a:xfrm>
            <a:off x="608270" y="2939785"/>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BFF723E2-CA8F-0CD7-3E0A-82871E9855D4}"/>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IPG or above</a:t>
            </a:r>
          </a:p>
        </p:txBody>
      </p:sp>
      <p:sp>
        <p:nvSpPr>
          <p:cNvPr id="2" name="Rectangle: Rounded Corners 1">
            <a:extLst>
              <a:ext uri="{FF2B5EF4-FFF2-40B4-BE49-F238E27FC236}">
                <a16:creationId xmlns:a16="http://schemas.microsoft.com/office/drawing/2014/main" id="{8D39C768-3522-F813-42C1-FF6F9C157219}"/>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Block the sharing of sensitive information</a:t>
            </a:r>
          </a:p>
        </p:txBody>
      </p:sp>
      <p:sp>
        <p:nvSpPr>
          <p:cNvPr id="38" name="TextBox 37">
            <a:extLst>
              <a:ext uri="{FF2B5EF4-FFF2-40B4-BE49-F238E27FC236}">
                <a16:creationId xmlns:a16="http://schemas.microsoft.com/office/drawing/2014/main" id="{A1EC7962-C81E-0C1A-DD59-DCD3D2DF40DD}"/>
              </a:ext>
            </a:extLst>
          </p:cNvPr>
          <p:cNvSpPr txBox="1">
            <a:spLocks/>
          </p:cNvSpPr>
          <p:nvPr/>
        </p:nvSpPr>
        <p:spPr>
          <a:xfrm>
            <a:off x="465678" y="3571567"/>
            <a:ext cx="3852894" cy="40011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defRPr/>
            </a:pPr>
            <a:r>
              <a:rPr lang="en-US" sz="1200">
                <a:solidFill>
                  <a:srgbClr val="000000"/>
                </a:solidFill>
                <a:latin typeface="Segoe UI"/>
              </a:rPr>
              <a:t>2)   </a:t>
            </a:r>
            <a:r>
              <a:rPr kumimoji="0" lang="en-US" sz="1200" b="0" i="0" u="none" strike="noStrike" kern="1200" cap="none" spc="0" normalizeH="0" baseline="0" noProof="0">
                <a:ln>
                  <a:noFill/>
                </a:ln>
                <a:solidFill>
                  <a:srgbClr val="000000"/>
                </a:solidFill>
                <a:effectLst/>
                <a:uLnTx/>
                <a:uFillTx/>
                <a:latin typeface="Segoe UI"/>
                <a:ea typeface="+mn-ea"/>
                <a:cs typeface="+mn-cs"/>
              </a:rPr>
              <a:t>Go to Policies &gt;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+Create policy &gt; Data stored in connected sources &gt; </a:t>
            </a:r>
            <a:r>
              <a:rPr lang="en-US" sz="1200">
                <a:solidFill>
                  <a:srgbClr val="000000"/>
                </a:solidFill>
                <a:latin typeface="Segoe UI"/>
              </a:rPr>
              <a:t>Choose template: </a:t>
            </a:r>
            <a:r>
              <a:rPr lang="en-US" sz="1200">
                <a:solidFill>
                  <a:srgbClr val="000000"/>
                </a:solidFill>
                <a:latin typeface="Segoe UI Semibold"/>
              </a:rPr>
              <a:t>Custom policy</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14" name="!!line2">
            <a:extLst>
              <a:ext uri="{FF2B5EF4-FFF2-40B4-BE49-F238E27FC236}">
                <a16:creationId xmlns:a16="http://schemas.microsoft.com/office/drawing/2014/main" id="{CAFD8C15-46B0-A128-AE4A-A952BA777606}"/>
              </a:ext>
              <a:ext uri="{C183D7F6-B498-43B3-948B-1728B52AA6E4}">
                <adec:decorative xmlns:adec="http://schemas.microsoft.com/office/drawing/2017/decorative" val="1"/>
              </a:ext>
            </a:extLst>
          </p:cNvPr>
          <p:cNvCxnSpPr>
            <a:cxnSpLocks/>
          </p:cNvCxnSpPr>
          <p:nvPr/>
        </p:nvCxnSpPr>
        <p:spPr>
          <a:xfrm>
            <a:off x="588264" y="452831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376E8DD-3EA3-4219-AC55-96830BE6D784}"/>
              </a:ext>
            </a:extLst>
          </p:cNvPr>
          <p:cNvSpPr txBox="1">
            <a:spLocks/>
          </p:cNvSpPr>
          <p:nvPr/>
        </p:nvSpPr>
        <p:spPr>
          <a:xfrm>
            <a:off x="480920" y="4095272"/>
            <a:ext cx="3752562" cy="369332"/>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kumimoji="0" lang="en-US" sz="1200" b="0" i="0" u="none" strike="noStrike" kern="1200" cap="none" spc="0" normalizeH="0" baseline="0" noProof="0">
                <a:ln>
                  <a:noFill/>
                </a:ln>
                <a:solidFill>
                  <a:srgbClr val="000000"/>
                </a:solidFill>
                <a:effectLst/>
                <a:uLnTx/>
                <a:uFillTx/>
                <a:latin typeface="Segoe UI"/>
                <a:ea typeface="+mn-ea"/>
                <a:cs typeface="+mn-cs"/>
              </a:rPr>
              <a:t>3)  Name policy and choose </a:t>
            </a:r>
            <a:r>
              <a:rPr kumimoji="0" lang="en-US" sz="1200" b="0" i="0" u="none" strike="noStrike" kern="1200" cap="none" spc="0" normalizeH="0" baseline="0" noProof="0">
                <a:ln>
                  <a:noFill/>
                </a:ln>
                <a:solidFill>
                  <a:srgbClr val="000000"/>
                </a:solidFill>
                <a:effectLst/>
                <a:uLnTx/>
                <a:uFillTx/>
                <a:latin typeface="Segoe UI Semibold"/>
                <a:ea typeface="+mn-ea"/>
                <a:cs typeface="+mn-cs"/>
              </a:rPr>
              <a:t>Teams chat and channel messages </a:t>
            </a:r>
            <a:r>
              <a:rPr kumimoji="0" lang="en-US" sz="1200" b="0" i="0" u="none" strike="noStrike" kern="1200" cap="none" spc="0" normalizeH="0" baseline="0" noProof="0">
                <a:ln>
                  <a:noFill/>
                </a:ln>
                <a:solidFill>
                  <a:srgbClr val="000000"/>
                </a:solidFill>
                <a:effectLst/>
                <a:uLnTx/>
                <a:uFillTx/>
                <a:latin typeface="Segoe UI"/>
                <a:ea typeface="+mn-ea"/>
                <a:cs typeface="+mn-cs"/>
              </a:rPr>
              <a:t>as the location</a:t>
            </a:r>
            <a:endParaRPr lang="en-US" sz="1200">
              <a:solidFill>
                <a:srgbClr val="000000"/>
              </a:solidFill>
              <a:latin typeface="Segoe UI Semibold"/>
            </a:endParaRPr>
          </a:p>
        </p:txBody>
      </p:sp>
      <p:cxnSp>
        <p:nvCxnSpPr>
          <p:cNvPr id="20" name="!!line2">
            <a:extLst>
              <a:ext uri="{FF2B5EF4-FFF2-40B4-BE49-F238E27FC236}">
                <a16:creationId xmlns:a16="http://schemas.microsoft.com/office/drawing/2014/main" id="{C7E0F0F2-7CB1-6099-5B16-88CE5D9E331E}"/>
              </a:ext>
              <a:ext uri="{C183D7F6-B498-43B3-948B-1728B52AA6E4}">
                <adec:decorative xmlns:adec="http://schemas.microsoft.com/office/drawing/2017/decorative" val="1"/>
              </a:ext>
            </a:extLst>
          </p:cNvPr>
          <p:cNvCxnSpPr>
            <a:cxnSpLocks/>
          </p:cNvCxnSpPr>
          <p:nvPr/>
        </p:nvCxnSpPr>
        <p:spPr>
          <a:xfrm>
            <a:off x="599125" y="640779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A706DA-C56E-258B-C76F-AB259A6E5711}"/>
              </a:ext>
            </a:extLst>
          </p:cNvPr>
          <p:cNvSpPr txBox="1">
            <a:spLocks/>
          </p:cNvSpPr>
          <p:nvPr/>
        </p:nvSpPr>
        <p:spPr>
          <a:xfrm>
            <a:off x="435122" y="6545215"/>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a:rPr>
              <a:t>7)  </a:t>
            </a:r>
            <a:r>
              <a:rPr kumimoji="0" lang="en-US" sz="1200" b="0" i="0" u="none" strike="noStrike" kern="1200" cap="none" spc="0" normalizeH="0" baseline="0" noProof="0">
                <a:ln>
                  <a:noFill/>
                </a:ln>
                <a:solidFill>
                  <a:srgbClr val="000000"/>
                </a:solidFill>
                <a:effectLst/>
                <a:uLnTx/>
                <a:uFillTx/>
                <a:latin typeface="Segoe UI"/>
                <a:ea typeface="+mn-ea"/>
                <a:cs typeface="+mn-cs"/>
              </a:rPr>
              <a:t>Run in simulation mode or turn on and </a:t>
            </a:r>
            <a:r>
              <a:rPr lang="en-US" sz="1200">
                <a:solidFill>
                  <a:srgbClr val="000000"/>
                </a:solidFill>
                <a:latin typeface="Segoe UI Semibold"/>
              </a:rPr>
              <a:t>submit</a:t>
            </a:r>
          </a:p>
        </p:txBody>
      </p:sp>
      <p:pic>
        <p:nvPicPr>
          <p:cNvPr id="9" name="Picture 8">
            <a:extLst>
              <a:ext uri="{FF2B5EF4-FFF2-40B4-BE49-F238E27FC236}">
                <a16:creationId xmlns:a16="http://schemas.microsoft.com/office/drawing/2014/main" id="{E4167C7F-FF0B-1A25-9D5B-F3DA0B106F52}"/>
              </a:ext>
            </a:extLst>
          </p:cNvPr>
          <p:cNvPicPr>
            <a:picLocks noChangeAspect="1"/>
          </p:cNvPicPr>
          <p:nvPr/>
        </p:nvPicPr>
        <p:blipFill>
          <a:blip r:embed="rId4"/>
          <a:stretch>
            <a:fillRect/>
          </a:stretch>
        </p:blipFill>
        <p:spPr>
          <a:xfrm>
            <a:off x="4956448" y="1571284"/>
            <a:ext cx="2784553" cy="1740657"/>
          </a:xfrm>
          <a:prstGeom prst="rect">
            <a:avLst/>
          </a:prstGeom>
          <a:ln>
            <a:solidFill>
              <a:schemeClr val="accent1"/>
            </a:solidFill>
          </a:ln>
          <a:effectLst>
            <a:outerShdw blurRad="50800" dist="38100" dir="5400000" algn="t" rotWithShape="0">
              <a:prstClr val="black">
                <a:alpha val="40000"/>
              </a:prstClr>
            </a:outerShdw>
          </a:effectLst>
        </p:spPr>
      </p:pic>
      <p:pic>
        <p:nvPicPr>
          <p:cNvPr id="16" name="Picture 15">
            <a:extLst>
              <a:ext uri="{FF2B5EF4-FFF2-40B4-BE49-F238E27FC236}">
                <a16:creationId xmlns:a16="http://schemas.microsoft.com/office/drawing/2014/main" id="{2A1377A6-0FDC-F8EF-4F8F-7D0EAF101E6D}"/>
              </a:ext>
            </a:extLst>
          </p:cNvPr>
          <p:cNvPicPr>
            <a:picLocks noChangeAspect="1"/>
          </p:cNvPicPr>
          <p:nvPr/>
        </p:nvPicPr>
        <p:blipFill>
          <a:blip r:embed="rId5"/>
          <a:stretch>
            <a:fillRect/>
          </a:stretch>
        </p:blipFill>
        <p:spPr>
          <a:xfrm>
            <a:off x="4940707" y="3876748"/>
            <a:ext cx="3111245" cy="1955599"/>
          </a:xfrm>
          <a:prstGeom prst="rect">
            <a:avLst/>
          </a:prstGeom>
          <a:ln>
            <a:solidFill>
              <a:schemeClr val="accent1"/>
            </a:solidFill>
          </a:ln>
          <a:effectLst>
            <a:outerShdw blurRad="50800" dist="38100" dir="8100000" algn="tr" rotWithShape="0">
              <a:prstClr val="black">
                <a:alpha val="40000"/>
              </a:prstClr>
            </a:outerShdw>
          </a:effectLst>
        </p:spPr>
      </p:pic>
      <p:pic>
        <p:nvPicPr>
          <p:cNvPr id="24" name="Picture 23">
            <a:extLst>
              <a:ext uri="{FF2B5EF4-FFF2-40B4-BE49-F238E27FC236}">
                <a16:creationId xmlns:a16="http://schemas.microsoft.com/office/drawing/2014/main" id="{F328EF9C-9303-C3D7-19CD-4F988D16577D}"/>
              </a:ext>
            </a:extLst>
          </p:cNvPr>
          <p:cNvPicPr>
            <a:picLocks noChangeAspect="1"/>
          </p:cNvPicPr>
          <p:nvPr/>
        </p:nvPicPr>
        <p:blipFill>
          <a:blip r:embed="rId5"/>
          <a:stretch>
            <a:fillRect/>
          </a:stretch>
        </p:blipFill>
        <p:spPr>
          <a:xfrm>
            <a:off x="8768497" y="3876748"/>
            <a:ext cx="2762518" cy="1694963"/>
          </a:xfrm>
          <a:prstGeom prst="rect">
            <a:avLst/>
          </a:prstGeom>
          <a:ln>
            <a:solidFill>
              <a:schemeClr val="accent1"/>
            </a:solidFill>
          </a:ln>
          <a:effectLst>
            <a:outerShdw blurRad="50800" dist="38100" dir="8100000" algn="tr" rotWithShape="0">
              <a:prstClr val="black">
                <a:alpha val="40000"/>
              </a:prstClr>
            </a:outerShdw>
          </a:effectLst>
        </p:spPr>
      </p:pic>
      <p:sp>
        <p:nvSpPr>
          <p:cNvPr id="25" name="Oval 24">
            <a:extLst>
              <a:ext uri="{FF2B5EF4-FFF2-40B4-BE49-F238E27FC236}">
                <a16:creationId xmlns:a16="http://schemas.microsoft.com/office/drawing/2014/main" id="{6C883264-4FA4-D796-1ED1-DCC1541B1FE6}"/>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26" name="Oval 25">
            <a:extLst>
              <a:ext uri="{FF2B5EF4-FFF2-40B4-BE49-F238E27FC236}">
                <a16:creationId xmlns:a16="http://schemas.microsoft.com/office/drawing/2014/main" id="{4E213406-EC7C-A24E-48CA-FDD33B47C093}"/>
              </a:ext>
              <a:ext uri="{C183D7F6-B498-43B3-948B-1728B52AA6E4}">
                <adec:decorative xmlns:adec="http://schemas.microsoft.com/office/drawing/2017/decorative" val="0"/>
              </a:ext>
            </a:extLst>
          </p:cNvPr>
          <p:cNvSpPr/>
          <p:nvPr/>
        </p:nvSpPr>
        <p:spPr bwMode="auto">
          <a:xfrm>
            <a:off x="8694951"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29" name="Oval 28">
            <a:extLst>
              <a:ext uri="{FF2B5EF4-FFF2-40B4-BE49-F238E27FC236}">
                <a16:creationId xmlns:a16="http://schemas.microsoft.com/office/drawing/2014/main" id="{FE3A53EE-833A-DBC4-3814-5CBB1BA3235D}"/>
              </a:ext>
              <a:ext uri="{C183D7F6-B498-43B3-948B-1728B52AA6E4}">
                <adec:decorative xmlns:adec="http://schemas.microsoft.com/office/drawing/2017/decorative" val="0"/>
              </a:ext>
            </a:extLst>
          </p:cNvPr>
          <p:cNvSpPr/>
          <p:nvPr/>
        </p:nvSpPr>
        <p:spPr bwMode="auto">
          <a:xfrm>
            <a:off x="4924680" y="3500522"/>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30" name="Oval 29">
            <a:extLst>
              <a:ext uri="{FF2B5EF4-FFF2-40B4-BE49-F238E27FC236}">
                <a16:creationId xmlns:a16="http://schemas.microsoft.com/office/drawing/2014/main" id="{30260814-59BA-07A4-68D3-565F2D4EEE6F}"/>
              </a:ext>
              <a:ext uri="{C183D7F6-B498-43B3-948B-1728B52AA6E4}">
                <adec:decorative xmlns:adec="http://schemas.microsoft.com/office/drawing/2017/decorative" val="0"/>
              </a:ext>
            </a:extLst>
          </p:cNvPr>
          <p:cNvSpPr/>
          <p:nvPr/>
        </p:nvSpPr>
        <p:spPr bwMode="auto">
          <a:xfrm>
            <a:off x="8694951" y="3486114"/>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sp>
        <p:nvSpPr>
          <p:cNvPr id="31" name="TextBox 30">
            <a:extLst>
              <a:ext uri="{FF2B5EF4-FFF2-40B4-BE49-F238E27FC236}">
                <a16:creationId xmlns:a16="http://schemas.microsoft.com/office/drawing/2014/main" id="{85EEA815-E244-9B4F-E25A-38AC23449D12}"/>
              </a:ext>
            </a:extLst>
          </p:cNvPr>
          <p:cNvSpPr txBox="1">
            <a:spLocks/>
          </p:cNvSpPr>
          <p:nvPr/>
        </p:nvSpPr>
        <p:spPr>
          <a:xfrm>
            <a:off x="7095622" y="6668326"/>
            <a:ext cx="478941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r">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lang="en-US" sz="800">
                <a:hlinkClick r:id="rId6"/>
              </a:rPr>
              <a:t>Create and deploy a data loss prevention policy | Microsoft Learn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64F29658-A1E0-8771-5C66-172FB788ED37}"/>
              </a:ext>
            </a:extLst>
          </p:cNvPr>
          <p:cNvPicPr>
            <a:picLocks noChangeAspect="1"/>
          </p:cNvPicPr>
          <p:nvPr/>
        </p:nvPicPr>
        <p:blipFill>
          <a:blip r:embed="rId7"/>
          <a:stretch>
            <a:fillRect/>
          </a:stretch>
        </p:blipFill>
        <p:spPr>
          <a:xfrm>
            <a:off x="5130923" y="2230508"/>
            <a:ext cx="2662793" cy="456962"/>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8" name="Picture 7">
            <a:extLst>
              <a:ext uri="{FF2B5EF4-FFF2-40B4-BE49-F238E27FC236}">
                <a16:creationId xmlns:a16="http://schemas.microsoft.com/office/drawing/2014/main" id="{42DE6BCC-2C5A-5778-6584-30A69453020B}"/>
              </a:ext>
            </a:extLst>
          </p:cNvPr>
          <p:cNvPicPr>
            <a:picLocks noChangeAspect="1"/>
          </p:cNvPicPr>
          <p:nvPr/>
        </p:nvPicPr>
        <p:blipFill>
          <a:blip r:embed="rId8"/>
          <a:stretch>
            <a:fillRect/>
          </a:stretch>
        </p:blipFill>
        <p:spPr>
          <a:xfrm>
            <a:off x="8829647" y="4868557"/>
            <a:ext cx="3266154" cy="1266798"/>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15" name="Picture 14">
            <a:extLst>
              <a:ext uri="{FF2B5EF4-FFF2-40B4-BE49-F238E27FC236}">
                <a16:creationId xmlns:a16="http://schemas.microsoft.com/office/drawing/2014/main" id="{F1757FC5-4564-9611-61BA-9B1EC2AE3DA7}"/>
              </a:ext>
            </a:extLst>
          </p:cNvPr>
          <p:cNvPicPr>
            <a:picLocks noChangeAspect="1"/>
          </p:cNvPicPr>
          <p:nvPr/>
        </p:nvPicPr>
        <p:blipFill>
          <a:blip r:embed="rId9"/>
          <a:stretch>
            <a:fillRect/>
          </a:stretch>
        </p:blipFill>
        <p:spPr>
          <a:xfrm>
            <a:off x="4854992" y="4901480"/>
            <a:ext cx="3463016" cy="1220502"/>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17" name="TextBox 16">
            <a:extLst>
              <a:ext uri="{FF2B5EF4-FFF2-40B4-BE49-F238E27FC236}">
                <a16:creationId xmlns:a16="http://schemas.microsoft.com/office/drawing/2014/main" id="{09DAD55D-99BA-F227-7B59-1A5EFA4DA1D7}"/>
              </a:ext>
            </a:extLst>
          </p:cNvPr>
          <p:cNvSpPr txBox="1">
            <a:spLocks/>
          </p:cNvSpPr>
          <p:nvPr/>
        </p:nvSpPr>
        <p:spPr>
          <a:xfrm>
            <a:off x="480920" y="4581972"/>
            <a:ext cx="3752562" cy="55399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lang="en-US" sz="1200">
                <a:solidFill>
                  <a:srgbClr val="000000"/>
                </a:solidFill>
                <a:latin typeface="Segoe UI"/>
              </a:rPr>
              <a:t>4</a:t>
            </a:r>
            <a:r>
              <a:rPr kumimoji="0" lang="en-US" sz="1200" b="0" i="0" u="none" strike="noStrike" kern="1200" cap="none" spc="0" normalizeH="0" baseline="0" noProof="0">
                <a:ln>
                  <a:noFill/>
                </a:ln>
                <a:solidFill>
                  <a:srgbClr val="000000"/>
                </a:solidFill>
                <a:effectLst/>
                <a:uLnTx/>
                <a:uFillTx/>
                <a:latin typeface="Segoe UI"/>
                <a:ea typeface="+mn-ea"/>
                <a:cs typeface="+mn-cs"/>
              </a:rPr>
              <a:t>)  Create rule and select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Conditions &gt; Content contains custom SITs </a:t>
            </a:r>
            <a:r>
              <a:rPr lang="en-US" sz="1200">
                <a:solidFill>
                  <a:srgbClr val="000000"/>
                </a:solidFill>
                <a:latin typeface="Segoe UI"/>
              </a:rPr>
              <a:t>or </a:t>
            </a:r>
            <a:r>
              <a:rPr lang="en-US" sz="1200">
                <a:solidFill>
                  <a:srgbClr val="000000"/>
                </a:solidFill>
                <a:latin typeface="Segoe UI Semibold"/>
              </a:rPr>
              <a:t>Confidential/</a:t>
            </a:r>
            <a:r>
              <a:rPr lang="en-US" sz="1200" err="1">
                <a:solidFill>
                  <a:srgbClr val="000000"/>
                </a:solidFill>
                <a:latin typeface="Segoe UI Semibold"/>
              </a:rPr>
              <a:t>AllEmployees</a:t>
            </a:r>
            <a:r>
              <a:rPr lang="en-US" sz="1200">
                <a:solidFill>
                  <a:srgbClr val="000000"/>
                </a:solidFill>
                <a:latin typeface="Segoe UI Semibold"/>
              </a:rPr>
              <a:t> </a:t>
            </a:r>
            <a:r>
              <a:rPr lang="en-US" sz="1200">
                <a:solidFill>
                  <a:srgbClr val="000000"/>
                </a:solidFill>
                <a:latin typeface="Segoe UI"/>
              </a:rPr>
              <a:t>sensitivity label</a:t>
            </a:r>
            <a:endParaRPr lang="en-US" sz="1200">
              <a:solidFill>
                <a:srgbClr val="000000"/>
              </a:solidFill>
              <a:latin typeface="Segoe UI Semibold"/>
            </a:endParaRPr>
          </a:p>
        </p:txBody>
      </p:sp>
      <p:sp>
        <p:nvSpPr>
          <p:cNvPr id="22" name="TextBox 21">
            <a:extLst>
              <a:ext uri="{FF2B5EF4-FFF2-40B4-BE49-F238E27FC236}">
                <a16:creationId xmlns:a16="http://schemas.microsoft.com/office/drawing/2014/main" id="{5E3F4546-A265-4C07-39A9-C0B52FD496B9}"/>
              </a:ext>
            </a:extLst>
          </p:cNvPr>
          <p:cNvSpPr txBox="1">
            <a:spLocks/>
          </p:cNvSpPr>
          <p:nvPr/>
        </p:nvSpPr>
        <p:spPr>
          <a:xfrm>
            <a:off x="480920" y="5243050"/>
            <a:ext cx="3752562" cy="369332"/>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kumimoji="0" lang="en-US" sz="1200" b="0" i="0" u="none" strike="noStrike" kern="1200" cap="none" spc="0" normalizeH="0" baseline="0" noProof="0">
                <a:ln>
                  <a:noFill/>
                </a:ln>
                <a:solidFill>
                  <a:srgbClr val="000000"/>
                </a:solidFill>
                <a:effectLst/>
                <a:uLnTx/>
                <a:uFillTx/>
                <a:latin typeface="Segoe UI"/>
                <a:ea typeface="+mn-ea"/>
                <a:cs typeface="+mn-cs"/>
              </a:rPr>
              <a:t>5)  </a:t>
            </a:r>
            <a:r>
              <a:rPr lang="en-US" sz="1200">
                <a:solidFill>
                  <a:srgbClr val="000000"/>
                </a:solidFill>
                <a:latin typeface="Segoe UI"/>
              </a:rPr>
              <a:t>Add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Condition &gt; Content is shared from M365 </a:t>
            </a:r>
            <a:r>
              <a:rPr lang="en-US" sz="1200">
                <a:solidFill>
                  <a:srgbClr val="000000"/>
                </a:solidFill>
                <a:latin typeface="Segoe UI"/>
              </a:rPr>
              <a:t>and select </a:t>
            </a:r>
            <a:r>
              <a:rPr lang="en-US" sz="1200">
                <a:solidFill>
                  <a:srgbClr val="000000"/>
                </a:solidFill>
                <a:latin typeface="Segoe UI Semibold"/>
              </a:rPr>
              <a:t>with people outside my organization</a:t>
            </a:r>
          </a:p>
        </p:txBody>
      </p:sp>
      <p:cxnSp>
        <p:nvCxnSpPr>
          <p:cNvPr id="34" name="!!line2">
            <a:extLst>
              <a:ext uri="{FF2B5EF4-FFF2-40B4-BE49-F238E27FC236}">
                <a16:creationId xmlns:a16="http://schemas.microsoft.com/office/drawing/2014/main" id="{C60A340B-448A-015B-F174-F5586214C00D}"/>
              </a:ext>
              <a:ext uri="{C183D7F6-B498-43B3-948B-1728B52AA6E4}">
                <adec:decorative xmlns:adec="http://schemas.microsoft.com/office/drawing/2017/decorative" val="1"/>
              </a:ext>
            </a:extLst>
          </p:cNvPr>
          <p:cNvCxnSpPr>
            <a:cxnSpLocks/>
          </p:cNvCxnSpPr>
          <p:nvPr/>
        </p:nvCxnSpPr>
        <p:spPr>
          <a:xfrm>
            <a:off x="588264" y="516757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6" name="!!line2">
            <a:extLst>
              <a:ext uri="{FF2B5EF4-FFF2-40B4-BE49-F238E27FC236}">
                <a16:creationId xmlns:a16="http://schemas.microsoft.com/office/drawing/2014/main" id="{EEC558F0-452E-66F9-8F21-5F9A05335AB1}"/>
              </a:ext>
              <a:ext uri="{C183D7F6-B498-43B3-948B-1728B52AA6E4}">
                <adec:decorative xmlns:adec="http://schemas.microsoft.com/office/drawing/2017/decorative" val="1"/>
              </a:ext>
            </a:extLst>
          </p:cNvPr>
          <p:cNvCxnSpPr>
            <a:cxnSpLocks/>
          </p:cNvCxnSpPr>
          <p:nvPr/>
        </p:nvCxnSpPr>
        <p:spPr>
          <a:xfrm>
            <a:off x="608270" y="570556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35CA1BE-2658-823B-A59F-6815C8259458}"/>
              </a:ext>
            </a:extLst>
          </p:cNvPr>
          <p:cNvSpPr txBox="1">
            <a:spLocks/>
          </p:cNvSpPr>
          <p:nvPr/>
        </p:nvSpPr>
        <p:spPr>
          <a:xfrm>
            <a:off x="489976" y="5791804"/>
            <a:ext cx="3752562" cy="55399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lang="en-US" sz="1200">
                <a:solidFill>
                  <a:srgbClr val="000000"/>
                </a:solidFill>
                <a:latin typeface="Segoe UI"/>
              </a:rPr>
              <a:t>6</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lang="en-US" sz="1200">
                <a:solidFill>
                  <a:srgbClr val="000000"/>
                </a:solidFill>
                <a:latin typeface="Segoe UI"/>
              </a:rPr>
              <a:t>Add </a:t>
            </a:r>
            <a:r>
              <a:rPr kumimoji="0" lang="en-US" sz="1200" b="0" i="0" u="none" strike="noStrike" kern="1200" cap="none" spc="0" normalizeH="0" baseline="0" noProof="0">
                <a:ln>
                  <a:noFill/>
                </a:ln>
                <a:solidFill>
                  <a:srgbClr val="000000"/>
                </a:solidFill>
                <a:effectLst/>
                <a:uLnTx/>
                <a:uFillTx/>
                <a:latin typeface="Segoe UI Semibold"/>
                <a:ea typeface="+mn-ea"/>
                <a:cs typeface="+mn-cs"/>
              </a:rPr>
              <a:t>Action &gt; </a:t>
            </a:r>
            <a:r>
              <a:rPr lang="en-US" sz="1200">
                <a:solidFill>
                  <a:srgbClr val="000000"/>
                </a:solidFill>
                <a:latin typeface="Segoe UI Semibold"/>
              </a:rPr>
              <a:t>Restrict access or encrypt the content in M365 locations &gt; Block only people outside your organization</a:t>
            </a:r>
          </a:p>
        </p:txBody>
      </p:sp>
      <p:pic>
        <p:nvPicPr>
          <p:cNvPr id="44" name="Picture 43">
            <a:extLst>
              <a:ext uri="{FF2B5EF4-FFF2-40B4-BE49-F238E27FC236}">
                <a16:creationId xmlns:a16="http://schemas.microsoft.com/office/drawing/2014/main" id="{6D25D8D4-8196-2E27-B5F3-36447E08D270}"/>
              </a:ext>
            </a:extLst>
          </p:cNvPr>
          <p:cNvPicPr>
            <a:picLocks noChangeAspect="1"/>
          </p:cNvPicPr>
          <p:nvPr/>
        </p:nvPicPr>
        <p:blipFill>
          <a:blip r:embed="rId5"/>
          <a:srcRect b="10614"/>
          <a:stretch>
            <a:fillRect/>
          </a:stretch>
        </p:blipFill>
        <p:spPr>
          <a:xfrm>
            <a:off x="8785792" y="1565063"/>
            <a:ext cx="3111245" cy="1748041"/>
          </a:xfrm>
          <a:prstGeom prst="rect">
            <a:avLst/>
          </a:prstGeom>
          <a:ln>
            <a:solidFill>
              <a:schemeClr val="accent1"/>
            </a:solidFill>
          </a:ln>
          <a:effectLst>
            <a:outerShdw blurRad="50800" dist="38100" dir="8100000" algn="tr" rotWithShape="0">
              <a:prstClr val="black">
                <a:alpha val="40000"/>
              </a:prstClr>
            </a:outerShdw>
          </a:effectLst>
        </p:spPr>
      </p:pic>
      <p:pic>
        <p:nvPicPr>
          <p:cNvPr id="45" name="Picture 44">
            <a:extLst>
              <a:ext uri="{FF2B5EF4-FFF2-40B4-BE49-F238E27FC236}">
                <a16:creationId xmlns:a16="http://schemas.microsoft.com/office/drawing/2014/main" id="{F61B03E8-665D-1C8B-648C-0BF742E62866}"/>
              </a:ext>
            </a:extLst>
          </p:cNvPr>
          <p:cNvPicPr>
            <a:picLocks noChangeAspect="1"/>
          </p:cNvPicPr>
          <p:nvPr/>
        </p:nvPicPr>
        <p:blipFill>
          <a:blip r:embed="rId10"/>
          <a:stretch>
            <a:fillRect/>
          </a:stretch>
        </p:blipFill>
        <p:spPr>
          <a:xfrm>
            <a:off x="10462724" y="1372948"/>
            <a:ext cx="1410629" cy="2230628"/>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46" name="Rectangle 45">
            <a:extLst>
              <a:ext uri="{FF2B5EF4-FFF2-40B4-BE49-F238E27FC236}">
                <a16:creationId xmlns:a16="http://schemas.microsoft.com/office/drawing/2014/main" id="{BE56DFEF-4D3D-A883-A1B4-4B7B9FD35BBC}"/>
              </a:ext>
              <a:ext uri="{C183D7F6-B498-43B3-948B-1728B52AA6E4}">
                <adec:decorative xmlns:adec="http://schemas.microsoft.com/office/drawing/2017/decorative" val="1"/>
              </a:ext>
            </a:extLst>
          </p:cNvPr>
          <p:cNvSpPr/>
          <p:nvPr/>
        </p:nvSpPr>
        <p:spPr bwMode="auto">
          <a:xfrm>
            <a:off x="10462724" y="1383686"/>
            <a:ext cx="749737" cy="19750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1779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B03F4-AF04-689C-2AD9-555D08C3768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62FCBEE3-507E-CBC6-77F5-D07AD94CE329}"/>
              </a:ext>
            </a:extLst>
          </p:cNvPr>
          <p:cNvPicPr>
            <a:picLocks noChangeAspect="1"/>
          </p:cNvPicPr>
          <p:nvPr/>
        </p:nvPicPr>
        <p:blipFill>
          <a:blip r:embed="rId3"/>
          <a:stretch>
            <a:fillRect/>
          </a:stretch>
        </p:blipFill>
        <p:spPr>
          <a:xfrm>
            <a:off x="4924680" y="1606348"/>
            <a:ext cx="2960493" cy="1822652"/>
          </a:xfrm>
          <a:prstGeom prst="rect">
            <a:avLst/>
          </a:prstGeom>
          <a:ln>
            <a:solidFill>
              <a:schemeClr val="accent1"/>
            </a:solidFill>
          </a:ln>
          <a:effectLst>
            <a:outerShdw blurRad="50800" dist="38100" dir="8100000" algn="tr" rotWithShape="0">
              <a:prstClr val="black">
                <a:alpha val="40000"/>
              </a:prstClr>
            </a:outerShdw>
          </a:effectLst>
        </p:spPr>
      </p:pic>
      <p:sp>
        <p:nvSpPr>
          <p:cNvPr id="54" name="Rectangle: Rounded Corners 53">
            <a:extLst>
              <a:ext uri="{FF2B5EF4-FFF2-40B4-BE49-F238E27FC236}">
                <a16:creationId xmlns:a16="http://schemas.microsoft.com/office/drawing/2014/main" id="{608F6B63-2B06-7FD5-6EFD-0A161403BC21}"/>
              </a:ext>
              <a:ext uri="{C183D7F6-B498-43B3-948B-1728B52AA6E4}">
                <adec:decorative xmlns:adec="http://schemas.microsoft.com/office/drawing/2017/decorative" val="1"/>
              </a:ext>
            </a:extLst>
          </p:cNvPr>
          <p:cNvSpPr/>
          <p:nvPr/>
        </p:nvSpPr>
        <p:spPr bwMode="auto">
          <a:xfrm>
            <a:off x="225569" y="2406976"/>
            <a:ext cx="4281377" cy="4220651"/>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87436525-F3CC-4FC7-DE56-5E6958ECDA7C}"/>
              </a:ext>
            </a:extLst>
          </p:cNvPr>
          <p:cNvSpPr txBox="1"/>
          <p:nvPr/>
        </p:nvSpPr>
        <p:spPr>
          <a:xfrm>
            <a:off x="608270" y="258890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39" name="Title 16">
            <a:extLst>
              <a:ext uri="{FF2B5EF4-FFF2-40B4-BE49-F238E27FC236}">
                <a16:creationId xmlns:a16="http://schemas.microsoft.com/office/drawing/2014/main" id="{18370336-58A5-2415-663F-0A2FB74C17BE}"/>
              </a:ext>
            </a:extLst>
          </p:cNvPr>
          <p:cNvSpPr txBox="1">
            <a:spLocks/>
          </p:cNvSpPr>
          <p:nvPr/>
        </p:nvSpPr>
        <p:spPr>
          <a:xfrm>
            <a:off x="622683" y="1068036"/>
            <a:ext cx="3447288"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lvl="0">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DLP can detect sensitive information in emails and attachments, block </a:t>
            </a:r>
            <a:r>
              <a:rPr lang="en-US" sz="1200">
                <a:solidFill>
                  <a:srgbClr val="000000"/>
                </a:solidFill>
                <a:latin typeface="Segoe UI"/>
              </a:rPr>
              <a:t>or restrict email messages, and enable email label inheritance so the email automatically adopts the most restrictive sensitivity label found on attached or linked files.</a:t>
            </a:r>
          </a:p>
        </p:txBody>
      </p:sp>
      <p:sp>
        <p:nvSpPr>
          <p:cNvPr id="40" name="Title 1">
            <a:extLst>
              <a:ext uri="{FF2B5EF4-FFF2-40B4-BE49-F238E27FC236}">
                <a16:creationId xmlns:a16="http://schemas.microsoft.com/office/drawing/2014/main" id="{7D3D236E-3CCF-A470-DBA0-EDDB78FC52BD}"/>
              </a:ext>
            </a:extLst>
          </p:cNvPr>
          <p:cNvSpPr txBox="1">
            <a:spLocks noGrp="1"/>
          </p:cNvSpPr>
          <p:nvPr>
            <p:ph type="title"/>
          </p:nvPr>
        </p:nvSpPr>
        <p:spPr>
          <a:xfrm>
            <a:off x="588264" y="433205"/>
            <a:ext cx="344728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0078D4"/>
                </a:solidFill>
                <a:effectLst/>
                <a:uLnTx/>
                <a:uFillTx/>
                <a:latin typeface="Segoe UI Semibold"/>
                <a:ea typeface="+mn-ea"/>
                <a:cs typeface="Segoe UI" pitchFamily="34" charset="0"/>
              </a:rPr>
              <a:t>Apply DLP to email with custom SITs and label inheritance</a:t>
            </a:r>
          </a:p>
        </p:txBody>
      </p:sp>
      <p:cxnSp>
        <p:nvCxnSpPr>
          <p:cNvPr id="32" name="!!line2">
            <a:extLst>
              <a:ext uri="{FF2B5EF4-FFF2-40B4-BE49-F238E27FC236}">
                <a16:creationId xmlns:a16="http://schemas.microsoft.com/office/drawing/2014/main" id="{DBF59390-2C82-B8A7-C22F-16645E261325}"/>
              </a:ext>
              <a:ext uri="{C183D7F6-B498-43B3-948B-1728B52AA6E4}">
                <adec:decorative xmlns:adec="http://schemas.microsoft.com/office/drawing/2017/decorative" val="1"/>
              </a:ext>
            </a:extLst>
          </p:cNvPr>
          <p:cNvCxnSpPr>
            <a:cxnSpLocks/>
          </p:cNvCxnSpPr>
          <p:nvPr/>
        </p:nvCxnSpPr>
        <p:spPr>
          <a:xfrm>
            <a:off x="608270" y="3726959"/>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AE0D2B6-A3DE-85C1-5F5F-61108FE4CEE1}"/>
              </a:ext>
            </a:extLst>
          </p:cNvPr>
          <p:cNvSpPr txBox="1">
            <a:spLocks/>
          </p:cNvSpPr>
          <p:nvPr/>
        </p:nvSpPr>
        <p:spPr>
          <a:xfrm>
            <a:off x="445239" y="2939524"/>
            <a:ext cx="3447288"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0" indent="-228600">
              <a:buFont typeface="+mj-lt"/>
              <a:buAutoNum type="arabicParenR"/>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purview.microsoft.com</a:t>
            </a:r>
            <a:r>
              <a:rPr kumimoji="0" lang="en-US" sz="1200" b="0" i="0" u="none" strike="noStrike" kern="1200" cap="none" spc="0" normalizeH="0" baseline="0" noProof="0">
                <a:ln>
                  <a:noFill/>
                </a:ln>
                <a:solidFill>
                  <a:srgbClr val="0078D4"/>
                </a:solidFill>
                <a:effectLst/>
                <a:uLnTx/>
                <a:uFillTx/>
                <a:latin typeface="Segoe UI"/>
                <a:ea typeface="+mn-ea"/>
                <a:cs typeface="+mn-cs"/>
              </a:rPr>
              <a:t>, </a:t>
            </a:r>
            <a:r>
              <a:rPr lang="en-US" sz="1200">
                <a:solidFill>
                  <a:srgbClr val="000000"/>
                </a:solidFill>
                <a:latin typeface="Segoe UI Semibold"/>
              </a:rPr>
              <a:t>Solutions</a:t>
            </a:r>
            <a:r>
              <a:rPr lang="en-US" sz="1200">
                <a:solidFill>
                  <a:srgbClr val="000000"/>
                </a:solidFill>
                <a:latin typeface="Segoe UI"/>
              </a:rPr>
              <a:t> &gt; </a:t>
            </a:r>
            <a:r>
              <a:rPr lang="en-US" sz="1200">
                <a:solidFill>
                  <a:srgbClr val="000000"/>
                </a:solidFill>
                <a:latin typeface="Segoe UI Semibold"/>
              </a:rPr>
              <a:t>Data Loss Prevention</a:t>
            </a:r>
            <a:r>
              <a:rPr kumimoji="0" lang="en-US" sz="1200" b="0" i="0" u="none" strike="noStrike" kern="1200" cap="none" spc="0" normalizeH="0" baseline="0" noProof="0">
                <a:ln>
                  <a:noFill/>
                </a:ln>
                <a:solidFill>
                  <a:srgbClr val="0078D4"/>
                </a:solidFill>
                <a:effectLst/>
                <a:uLnTx/>
                <a:uFillTx/>
                <a:latin typeface="Segoe UI"/>
                <a:ea typeface="+mn-ea"/>
                <a:cs typeface="+mn-cs"/>
              </a:rPr>
              <a:t> </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001337C0-3EE3-9C88-8224-32E53DF36AFC}"/>
              </a:ext>
            </a:extLst>
          </p:cNvPr>
          <p:cNvSpPr txBox="1">
            <a:spLocks/>
          </p:cNvSpPr>
          <p:nvPr/>
        </p:nvSpPr>
        <p:spPr>
          <a:xfrm>
            <a:off x="455633" y="3800630"/>
            <a:ext cx="3752562" cy="184666"/>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30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3)   Choose template: </a:t>
            </a:r>
            <a:r>
              <a:rPr lang="en-US" sz="1200">
                <a:solidFill>
                  <a:srgbClr val="000000"/>
                </a:solidFill>
                <a:latin typeface="Segoe UI Semibold"/>
              </a:rPr>
              <a:t>Custom policy </a:t>
            </a:r>
            <a:r>
              <a:rPr lang="en-US" sz="1200" b="1">
                <a:solidFill>
                  <a:srgbClr val="000000"/>
                </a:solidFill>
                <a:latin typeface="Segoe UI Semibold"/>
              </a:rPr>
              <a:t>and name policy</a:t>
            </a:r>
            <a:endParaRPr lang="en-US" sz="1200">
              <a:solidFill>
                <a:srgbClr val="000000"/>
              </a:solidFill>
              <a:latin typeface="Segoe UI Semibold"/>
            </a:endParaRPr>
          </a:p>
        </p:txBody>
      </p:sp>
      <p:cxnSp>
        <p:nvCxnSpPr>
          <p:cNvPr id="42" name="!!line2">
            <a:extLst>
              <a:ext uri="{FF2B5EF4-FFF2-40B4-BE49-F238E27FC236}">
                <a16:creationId xmlns:a16="http://schemas.microsoft.com/office/drawing/2014/main" id="{4E02A781-C66B-06A1-848C-3E687EA070B6}"/>
              </a:ext>
              <a:ext uri="{C183D7F6-B498-43B3-948B-1728B52AA6E4}">
                <adec:decorative xmlns:adec="http://schemas.microsoft.com/office/drawing/2017/decorative" val="1"/>
              </a:ext>
            </a:extLst>
          </p:cNvPr>
          <p:cNvCxnSpPr>
            <a:cxnSpLocks/>
          </p:cNvCxnSpPr>
          <p:nvPr/>
        </p:nvCxnSpPr>
        <p:spPr>
          <a:xfrm>
            <a:off x="608270" y="332351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1682D048-C861-71C4-AC55-EE482634830B}"/>
              </a:ext>
              <a:ext uri="{C183D7F6-B498-43B3-948B-1728B52AA6E4}">
                <adec:decorative xmlns:adec="http://schemas.microsoft.com/office/drawing/2017/decorative" val="1"/>
              </a:ext>
            </a:extLst>
          </p:cNvPr>
          <p:cNvCxnSpPr>
            <a:cxnSpLocks/>
          </p:cNvCxnSpPr>
          <p:nvPr/>
        </p:nvCxnSpPr>
        <p:spPr>
          <a:xfrm>
            <a:off x="608270" y="408855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A89751CE-F74B-53F0-0608-D26DA2ED8CAD}"/>
              </a:ext>
              <a:ext uri="{C183D7F6-B498-43B3-948B-1728B52AA6E4}">
                <adec:decorative xmlns:adec="http://schemas.microsoft.com/office/drawing/2017/decorative" val="1"/>
              </a:ext>
            </a:extLst>
          </p:cNvPr>
          <p:cNvCxnSpPr>
            <a:cxnSpLocks/>
          </p:cNvCxnSpPr>
          <p:nvPr/>
        </p:nvCxnSpPr>
        <p:spPr>
          <a:xfrm>
            <a:off x="608270" y="2873683"/>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8915E6B2-15A4-0553-0322-D928265F3778}"/>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IPG or above</a:t>
            </a:r>
          </a:p>
        </p:txBody>
      </p:sp>
      <p:sp>
        <p:nvSpPr>
          <p:cNvPr id="2" name="Rectangle: Rounded Corners 1">
            <a:extLst>
              <a:ext uri="{FF2B5EF4-FFF2-40B4-BE49-F238E27FC236}">
                <a16:creationId xmlns:a16="http://schemas.microsoft.com/office/drawing/2014/main" id="{35294828-DBB7-6DC3-C679-01E3DF2BF215}"/>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Block the sharing of sensitive information</a:t>
            </a:r>
          </a:p>
        </p:txBody>
      </p:sp>
      <p:sp>
        <p:nvSpPr>
          <p:cNvPr id="38" name="TextBox 37">
            <a:extLst>
              <a:ext uri="{FF2B5EF4-FFF2-40B4-BE49-F238E27FC236}">
                <a16:creationId xmlns:a16="http://schemas.microsoft.com/office/drawing/2014/main" id="{D0C6820F-CC5C-57BA-714C-A528FE214716}"/>
              </a:ext>
            </a:extLst>
          </p:cNvPr>
          <p:cNvSpPr txBox="1">
            <a:spLocks/>
          </p:cNvSpPr>
          <p:nvPr/>
        </p:nvSpPr>
        <p:spPr>
          <a:xfrm>
            <a:off x="446898" y="3427465"/>
            <a:ext cx="3852894"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a:rPr>
              <a:t>2)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+Create policy &gt; Data stored in connected sources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12" name="!!line2">
            <a:extLst>
              <a:ext uri="{FF2B5EF4-FFF2-40B4-BE49-F238E27FC236}">
                <a16:creationId xmlns:a16="http://schemas.microsoft.com/office/drawing/2014/main" id="{09172753-1498-B8C0-8A96-91BCDDE82FE5}"/>
              </a:ext>
              <a:ext uri="{C183D7F6-B498-43B3-948B-1728B52AA6E4}">
                <adec:decorative xmlns:adec="http://schemas.microsoft.com/office/drawing/2017/decorative" val="1"/>
              </a:ext>
            </a:extLst>
          </p:cNvPr>
          <p:cNvCxnSpPr>
            <a:cxnSpLocks/>
          </p:cNvCxnSpPr>
          <p:nvPr/>
        </p:nvCxnSpPr>
        <p:spPr>
          <a:xfrm>
            <a:off x="548019" y="556159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967B15E-CB5D-2168-527D-0582A34A5B83}"/>
              </a:ext>
            </a:extLst>
          </p:cNvPr>
          <p:cNvSpPr txBox="1">
            <a:spLocks/>
          </p:cNvSpPr>
          <p:nvPr/>
        </p:nvSpPr>
        <p:spPr>
          <a:xfrm>
            <a:off x="520212" y="5653843"/>
            <a:ext cx="3852894"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7)   Under actions, Select </a:t>
            </a:r>
            <a:r>
              <a:rPr kumimoji="0" lang="en-US" sz="1200" b="1" i="0" u="none" strike="noStrike" kern="1200" cap="none" spc="0" normalizeH="0" baseline="0" noProof="0">
                <a:ln>
                  <a:noFill/>
                </a:ln>
                <a:solidFill>
                  <a:srgbClr val="000000"/>
                </a:solidFill>
                <a:effectLst/>
                <a:uLnTx/>
                <a:uFillTx/>
                <a:latin typeface="Segoe UI"/>
                <a:ea typeface="+mn-ea"/>
                <a:cs typeface="+mn-cs"/>
              </a:rPr>
              <a:t>Restrict Access or encrypt the content in M365 locations</a:t>
            </a:r>
          </a:p>
        </p:txBody>
      </p:sp>
      <p:cxnSp>
        <p:nvCxnSpPr>
          <p:cNvPr id="14" name="!!line2">
            <a:extLst>
              <a:ext uri="{FF2B5EF4-FFF2-40B4-BE49-F238E27FC236}">
                <a16:creationId xmlns:a16="http://schemas.microsoft.com/office/drawing/2014/main" id="{3979DFD9-9724-54F5-27F1-B1ED3ABF9BB2}"/>
              </a:ext>
              <a:ext uri="{C183D7F6-B498-43B3-948B-1728B52AA6E4}">
                <adec:decorative xmlns:adec="http://schemas.microsoft.com/office/drawing/2017/decorative" val="1"/>
              </a:ext>
            </a:extLst>
          </p:cNvPr>
          <p:cNvCxnSpPr>
            <a:cxnSpLocks/>
          </p:cNvCxnSpPr>
          <p:nvPr/>
        </p:nvCxnSpPr>
        <p:spPr>
          <a:xfrm>
            <a:off x="599125" y="454297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15C66EB-C9DA-1F94-0041-B543A4C0248C}"/>
              </a:ext>
            </a:extLst>
          </p:cNvPr>
          <p:cNvSpPr txBox="1">
            <a:spLocks/>
          </p:cNvSpPr>
          <p:nvPr/>
        </p:nvSpPr>
        <p:spPr>
          <a:xfrm>
            <a:off x="470046" y="4127337"/>
            <a:ext cx="3752562" cy="369332"/>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lang="en-US" sz="1200">
                <a:solidFill>
                  <a:srgbClr val="000000"/>
                </a:solidFill>
                <a:latin typeface="Segoe UI"/>
              </a:rPr>
              <a:t>4</a:t>
            </a:r>
            <a:r>
              <a:rPr kumimoji="0" lang="en-US" sz="1200" b="0" i="0" u="none" strike="noStrike" kern="1200" cap="none" spc="0" normalizeH="0" baseline="0" noProof="0">
                <a:ln>
                  <a:noFill/>
                </a:ln>
                <a:solidFill>
                  <a:srgbClr val="000000"/>
                </a:solidFill>
                <a:effectLst/>
                <a:uLnTx/>
                <a:uFillTx/>
                <a:latin typeface="Segoe UI"/>
                <a:ea typeface="+mn-ea"/>
                <a:cs typeface="+mn-cs"/>
              </a:rPr>
              <a:t>)  Choose </a:t>
            </a:r>
            <a:r>
              <a:rPr kumimoji="0" lang="en-US" sz="1200" b="0" i="0" u="none" strike="noStrike" kern="1200" cap="none" spc="0" normalizeH="0" baseline="0" noProof="0">
                <a:ln>
                  <a:noFill/>
                </a:ln>
                <a:solidFill>
                  <a:srgbClr val="000000"/>
                </a:solidFill>
                <a:effectLst/>
                <a:uLnTx/>
                <a:uFillTx/>
                <a:latin typeface="Segoe UI Semibold"/>
                <a:ea typeface="+mn-ea"/>
                <a:cs typeface="+mn-cs"/>
              </a:rPr>
              <a:t>Exchange mail </a:t>
            </a:r>
            <a:r>
              <a:rPr kumimoji="0" lang="en-US" sz="1200" b="0" i="0" u="none" strike="noStrike" kern="1200" cap="none" spc="0" normalizeH="0" baseline="0" noProof="0">
                <a:ln>
                  <a:noFill/>
                </a:ln>
                <a:solidFill>
                  <a:srgbClr val="000000"/>
                </a:solidFill>
                <a:effectLst/>
                <a:uLnTx/>
                <a:uFillTx/>
                <a:latin typeface="Segoe UI"/>
                <a:ea typeface="+mn-ea"/>
                <a:cs typeface="+mn-cs"/>
              </a:rPr>
              <a:t>as location. Best practice is to have Email be it’s own DLP policy/workload</a:t>
            </a:r>
            <a:endParaRPr lang="en-US" sz="1200">
              <a:solidFill>
                <a:srgbClr val="000000"/>
              </a:solidFill>
              <a:latin typeface="Segoe UI Semibold"/>
            </a:endParaRPr>
          </a:p>
        </p:txBody>
      </p:sp>
      <p:cxnSp>
        <p:nvCxnSpPr>
          <p:cNvPr id="20" name="!!line2">
            <a:extLst>
              <a:ext uri="{FF2B5EF4-FFF2-40B4-BE49-F238E27FC236}">
                <a16:creationId xmlns:a16="http://schemas.microsoft.com/office/drawing/2014/main" id="{92538DEB-4FDA-5C6E-5FA6-170855EA5CEE}"/>
              </a:ext>
              <a:ext uri="{C183D7F6-B498-43B3-948B-1728B52AA6E4}">
                <adec:decorative xmlns:adec="http://schemas.microsoft.com/office/drawing/2017/decorative" val="1"/>
              </a:ext>
            </a:extLst>
          </p:cNvPr>
          <p:cNvCxnSpPr>
            <a:cxnSpLocks/>
          </p:cNvCxnSpPr>
          <p:nvPr/>
        </p:nvCxnSpPr>
        <p:spPr>
          <a:xfrm>
            <a:off x="599125" y="605509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684BD29-BD29-D078-EAB3-59732E8EDF21}"/>
              </a:ext>
            </a:extLst>
          </p:cNvPr>
          <p:cNvSpPr txBox="1">
            <a:spLocks/>
          </p:cNvSpPr>
          <p:nvPr/>
        </p:nvSpPr>
        <p:spPr>
          <a:xfrm>
            <a:off x="524579" y="6127655"/>
            <a:ext cx="3844159"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a:rPr>
              <a:t>8)  </a:t>
            </a:r>
            <a:r>
              <a:rPr kumimoji="0" lang="en-US" sz="1200" b="0" i="0" u="none" strike="noStrike" kern="1200" cap="none" spc="0" normalizeH="0" baseline="0" noProof="0">
                <a:ln>
                  <a:noFill/>
                </a:ln>
                <a:solidFill>
                  <a:srgbClr val="000000"/>
                </a:solidFill>
                <a:effectLst/>
                <a:uLnTx/>
                <a:uFillTx/>
                <a:latin typeface="Segoe UI"/>
                <a:ea typeface="+mn-ea"/>
                <a:cs typeface="+mn-cs"/>
              </a:rPr>
              <a:t>Select </a:t>
            </a:r>
            <a:r>
              <a:rPr lang="en-US" sz="1200">
                <a:solidFill>
                  <a:srgbClr val="000000"/>
                </a:solidFill>
                <a:latin typeface="Segoe UI Semibold"/>
              </a:rPr>
              <a:t>Run the policy in simulation mode </a:t>
            </a:r>
            <a:r>
              <a:rPr lang="en-US" sz="1200">
                <a:solidFill>
                  <a:srgbClr val="000000"/>
                </a:solidFill>
                <a:latin typeface="Segoe UI"/>
              </a:rPr>
              <a:t>and click </a:t>
            </a:r>
            <a:r>
              <a:rPr lang="en-US" sz="1200">
                <a:solidFill>
                  <a:srgbClr val="000000"/>
                </a:solidFill>
                <a:latin typeface="Segoe UI Semibold"/>
              </a:rPr>
              <a:t>‘Turn the policy on if it’s not edited within 15 days</a:t>
            </a:r>
          </a:p>
        </p:txBody>
      </p:sp>
      <p:pic>
        <p:nvPicPr>
          <p:cNvPr id="5" name="Picture 4">
            <a:extLst>
              <a:ext uri="{FF2B5EF4-FFF2-40B4-BE49-F238E27FC236}">
                <a16:creationId xmlns:a16="http://schemas.microsoft.com/office/drawing/2014/main" id="{BD3F3CDC-0769-EA8B-B24B-78854A5BAE85}"/>
              </a:ext>
            </a:extLst>
          </p:cNvPr>
          <p:cNvPicPr>
            <a:picLocks noChangeAspect="1"/>
          </p:cNvPicPr>
          <p:nvPr/>
        </p:nvPicPr>
        <p:blipFill>
          <a:blip r:embed="rId5"/>
          <a:stretch>
            <a:fillRect/>
          </a:stretch>
        </p:blipFill>
        <p:spPr>
          <a:xfrm>
            <a:off x="6036986" y="2327777"/>
            <a:ext cx="1797142" cy="501676"/>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6" name="TextBox 5">
            <a:extLst>
              <a:ext uri="{FF2B5EF4-FFF2-40B4-BE49-F238E27FC236}">
                <a16:creationId xmlns:a16="http://schemas.microsoft.com/office/drawing/2014/main" id="{534FF371-425E-9045-81FD-EA0319B1CA0C}"/>
              </a:ext>
            </a:extLst>
          </p:cNvPr>
          <p:cNvSpPr txBox="1">
            <a:spLocks/>
          </p:cNvSpPr>
          <p:nvPr/>
        </p:nvSpPr>
        <p:spPr>
          <a:xfrm>
            <a:off x="520212" y="4646711"/>
            <a:ext cx="3752562" cy="369332"/>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300"/>
              </a:spcAft>
              <a:buClrTx/>
              <a:buSzTx/>
              <a:tabLst/>
              <a:defRPr/>
            </a:pPr>
            <a:r>
              <a:rPr lang="en-US" sz="1200">
                <a:solidFill>
                  <a:srgbClr val="000000"/>
                </a:solidFill>
                <a:latin typeface="Segoe UI"/>
              </a:rPr>
              <a:t>5</a:t>
            </a:r>
            <a:r>
              <a:rPr kumimoji="0" lang="en-US" sz="1200" b="0" i="0" u="none" strike="noStrike" kern="1200" cap="none" spc="0" normalizeH="0" baseline="0" noProof="0">
                <a:ln>
                  <a:noFill/>
                </a:ln>
                <a:solidFill>
                  <a:srgbClr val="000000"/>
                </a:solidFill>
                <a:effectLst/>
                <a:uLnTx/>
                <a:uFillTx/>
                <a:latin typeface="Segoe UI"/>
                <a:ea typeface="+mn-ea"/>
                <a:cs typeface="+mn-cs"/>
              </a:rPr>
              <a:t>)   Choose conditions: </a:t>
            </a:r>
            <a:r>
              <a:rPr kumimoji="0" lang="en-US" sz="1200" b="1" i="0" u="none" strike="noStrike" kern="1200" cap="none" spc="0" normalizeH="0" baseline="0" noProof="0">
                <a:ln>
                  <a:noFill/>
                </a:ln>
                <a:solidFill>
                  <a:srgbClr val="000000"/>
                </a:solidFill>
                <a:effectLst/>
                <a:uLnTx/>
                <a:uFillTx/>
                <a:latin typeface="Segoe UI"/>
                <a:ea typeface="+mn-ea"/>
                <a:cs typeface="+mn-cs"/>
              </a:rPr>
              <a:t>Content is shared from M365 </a:t>
            </a:r>
            <a:r>
              <a:rPr kumimoji="0" lang="en-US" sz="1200" b="0" i="0" u="none" strike="noStrike" kern="1200" cap="none" spc="0" normalizeH="0" baseline="0" noProof="0">
                <a:ln>
                  <a:noFill/>
                </a:ln>
                <a:solidFill>
                  <a:srgbClr val="000000"/>
                </a:solidFill>
                <a:effectLst/>
                <a:uLnTx/>
                <a:uFillTx/>
                <a:latin typeface="Segoe UI"/>
                <a:ea typeface="+mn-ea"/>
                <a:cs typeface="+mn-cs"/>
              </a:rPr>
              <a:t>and then select detects ‘</a:t>
            </a:r>
            <a:r>
              <a:rPr kumimoji="0" lang="en-US" sz="1200" b="1" i="0" u="none" strike="noStrike" kern="1200" cap="none" spc="0" normalizeH="0" baseline="0" noProof="0">
                <a:ln>
                  <a:noFill/>
                </a:ln>
                <a:solidFill>
                  <a:srgbClr val="000000"/>
                </a:solidFill>
                <a:effectLst/>
                <a:uLnTx/>
                <a:uFillTx/>
                <a:latin typeface="Segoe UI"/>
                <a:ea typeface="+mn-ea"/>
                <a:cs typeface="+mn-cs"/>
              </a:rPr>
              <a:t>with people outside my org</a:t>
            </a:r>
            <a:r>
              <a:rPr kumimoji="0" lang="en-US" sz="1200" b="0" i="0" u="none" strike="noStrike" kern="1200" cap="none" spc="0" normalizeH="0" baseline="0" noProof="0">
                <a:ln>
                  <a:noFill/>
                </a:ln>
                <a:solidFill>
                  <a:srgbClr val="000000"/>
                </a:solidFill>
                <a:effectLst/>
                <a:uLnTx/>
                <a:uFillTx/>
                <a:latin typeface="Segoe UI"/>
                <a:ea typeface="+mn-ea"/>
                <a:cs typeface="+mn-cs"/>
              </a:rPr>
              <a:t>’</a:t>
            </a:r>
            <a:endParaRPr lang="en-US" sz="1200">
              <a:solidFill>
                <a:srgbClr val="000000"/>
              </a:solidFill>
              <a:latin typeface="Segoe UI Semibold"/>
            </a:endParaRPr>
          </a:p>
        </p:txBody>
      </p:sp>
      <p:pic>
        <p:nvPicPr>
          <p:cNvPr id="10" name="Picture 9">
            <a:extLst>
              <a:ext uri="{FF2B5EF4-FFF2-40B4-BE49-F238E27FC236}">
                <a16:creationId xmlns:a16="http://schemas.microsoft.com/office/drawing/2014/main" id="{1603B949-821D-E708-3950-6CC017F79FBD}"/>
              </a:ext>
            </a:extLst>
          </p:cNvPr>
          <p:cNvPicPr>
            <a:picLocks noChangeAspect="1"/>
          </p:cNvPicPr>
          <p:nvPr/>
        </p:nvPicPr>
        <p:blipFill>
          <a:blip r:embed="rId6"/>
          <a:stretch>
            <a:fillRect/>
          </a:stretch>
        </p:blipFill>
        <p:spPr>
          <a:xfrm>
            <a:off x="8634493" y="1633569"/>
            <a:ext cx="3048156" cy="1786536"/>
          </a:xfrm>
          <a:prstGeom prst="rect">
            <a:avLst/>
          </a:prstGeom>
          <a:ln>
            <a:solidFill>
              <a:schemeClr val="accent1"/>
            </a:solidFill>
          </a:ln>
          <a:effectLst>
            <a:outerShdw blurRad="50800" dist="38100" dir="8100000" algn="tr" rotWithShape="0">
              <a:prstClr val="black">
                <a:alpha val="40000"/>
              </a:prstClr>
            </a:outerShdw>
          </a:effectLst>
        </p:spPr>
      </p:pic>
      <p:pic>
        <p:nvPicPr>
          <p:cNvPr id="16" name="Picture 15">
            <a:extLst>
              <a:ext uri="{FF2B5EF4-FFF2-40B4-BE49-F238E27FC236}">
                <a16:creationId xmlns:a16="http://schemas.microsoft.com/office/drawing/2014/main" id="{4869E91A-D153-A73E-42DB-DE69ECC75078}"/>
              </a:ext>
            </a:extLst>
          </p:cNvPr>
          <p:cNvPicPr>
            <a:picLocks noChangeAspect="1"/>
          </p:cNvPicPr>
          <p:nvPr/>
        </p:nvPicPr>
        <p:blipFill>
          <a:blip r:embed="rId7"/>
          <a:stretch>
            <a:fillRect/>
          </a:stretch>
        </p:blipFill>
        <p:spPr>
          <a:xfrm>
            <a:off x="9021474" y="2239128"/>
            <a:ext cx="2940201" cy="349268"/>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23" name="Picture 22">
            <a:extLst>
              <a:ext uri="{FF2B5EF4-FFF2-40B4-BE49-F238E27FC236}">
                <a16:creationId xmlns:a16="http://schemas.microsoft.com/office/drawing/2014/main" id="{5407AD95-F8FB-0CEE-3E0C-B8D72EEDB624}"/>
              </a:ext>
            </a:extLst>
          </p:cNvPr>
          <p:cNvPicPr>
            <a:picLocks noChangeAspect="1"/>
          </p:cNvPicPr>
          <p:nvPr/>
        </p:nvPicPr>
        <p:blipFill>
          <a:blip r:embed="rId8"/>
          <a:srcRect t="72031" b="4914"/>
          <a:stretch>
            <a:fillRect/>
          </a:stretch>
        </p:blipFill>
        <p:spPr>
          <a:xfrm>
            <a:off x="9034412" y="2782803"/>
            <a:ext cx="3048157" cy="382130"/>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29" name="Picture 28">
            <a:extLst>
              <a:ext uri="{FF2B5EF4-FFF2-40B4-BE49-F238E27FC236}">
                <a16:creationId xmlns:a16="http://schemas.microsoft.com/office/drawing/2014/main" id="{E1F7A20F-CF77-0A29-C60B-F15F62A709E3}"/>
              </a:ext>
            </a:extLst>
          </p:cNvPr>
          <p:cNvPicPr>
            <a:picLocks noChangeAspect="1"/>
          </p:cNvPicPr>
          <p:nvPr/>
        </p:nvPicPr>
        <p:blipFill>
          <a:blip r:embed="rId9"/>
          <a:stretch>
            <a:fillRect/>
          </a:stretch>
        </p:blipFill>
        <p:spPr>
          <a:xfrm>
            <a:off x="4924680" y="4121752"/>
            <a:ext cx="2945989" cy="1724023"/>
          </a:xfrm>
          <a:prstGeom prst="rect">
            <a:avLst/>
          </a:prstGeom>
          <a:ln>
            <a:solidFill>
              <a:schemeClr val="accent1"/>
            </a:solidFill>
          </a:ln>
          <a:effectLst>
            <a:outerShdw blurRad="50800" dist="38100" dir="8100000" algn="tr" rotWithShape="0">
              <a:prstClr val="black">
                <a:alpha val="40000"/>
              </a:prstClr>
            </a:outerShdw>
          </a:effectLst>
        </p:spPr>
      </p:pic>
      <p:pic>
        <p:nvPicPr>
          <p:cNvPr id="27" name="Picture 26">
            <a:extLst>
              <a:ext uri="{FF2B5EF4-FFF2-40B4-BE49-F238E27FC236}">
                <a16:creationId xmlns:a16="http://schemas.microsoft.com/office/drawing/2014/main" id="{914A11E0-2474-CBDF-A085-3F81A65674CC}"/>
              </a:ext>
            </a:extLst>
          </p:cNvPr>
          <p:cNvPicPr>
            <a:picLocks noChangeAspect="1"/>
          </p:cNvPicPr>
          <p:nvPr/>
        </p:nvPicPr>
        <p:blipFill>
          <a:blip r:embed="rId10"/>
          <a:stretch>
            <a:fillRect/>
          </a:stretch>
        </p:blipFill>
        <p:spPr>
          <a:xfrm>
            <a:off x="6036986" y="4752298"/>
            <a:ext cx="1511378" cy="349268"/>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36" name="Picture 35">
            <a:extLst>
              <a:ext uri="{FF2B5EF4-FFF2-40B4-BE49-F238E27FC236}">
                <a16:creationId xmlns:a16="http://schemas.microsoft.com/office/drawing/2014/main" id="{13A86921-0B55-6DE2-A2B6-7E3CA829CF17}"/>
              </a:ext>
            </a:extLst>
          </p:cNvPr>
          <p:cNvPicPr>
            <a:picLocks noChangeAspect="1"/>
          </p:cNvPicPr>
          <p:nvPr/>
        </p:nvPicPr>
        <p:blipFill>
          <a:blip r:embed="rId11"/>
          <a:stretch>
            <a:fillRect/>
          </a:stretch>
        </p:blipFill>
        <p:spPr>
          <a:xfrm>
            <a:off x="8660670" y="4121752"/>
            <a:ext cx="2917870" cy="1770651"/>
          </a:xfrm>
          <a:prstGeom prst="rect">
            <a:avLst/>
          </a:prstGeom>
          <a:ln>
            <a:solidFill>
              <a:schemeClr val="accent1"/>
            </a:solidFill>
          </a:ln>
          <a:effectLst>
            <a:outerShdw blurRad="50800" dist="38100" dir="8100000" algn="tr" rotWithShape="0">
              <a:prstClr val="black">
                <a:alpha val="40000"/>
              </a:prstClr>
            </a:outerShdw>
          </a:effectLst>
        </p:spPr>
      </p:pic>
      <p:sp>
        <p:nvSpPr>
          <p:cNvPr id="37" name="Oval 36">
            <a:extLst>
              <a:ext uri="{FF2B5EF4-FFF2-40B4-BE49-F238E27FC236}">
                <a16:creationId xmlns:a16="http://schemas.microsoft.com/office/drawing/2014/main" id="{DC974C7C-93BE-1B17-7382-0B17DD63656D}"/>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pic>
        <p:nvPicPr>
          <p:cNvPr id="31" name="Picture 30">
            <a:extLst>
              <a:ext uri="{FF2B5EF4-FFF2-40B4-BE49-F238E27FC236}">
                <a16:creationId xmlns:a16="http://schemas.microsoft.com/office/drawing/2014/main" id="{86253EE6-4E19-DC65-0476-92346F92547C}"/>
              </a:ext>
            </a:extLst>
          </p:cNvPr>
          <p:cNvPicPr>
            <a:picLocks noChangeAspect="1"/>
          </p:cNvPicPr>
          <p:nvPr/>
        </p:nvPicPr>
        <p:blipFill>
          <a:blip r:embed="rId12"/>
          <a:stretch>
            <a:fillRect/>
          </a:stretch>
        </p:blipFill>
        <p:spPr>
          <a:xfrm>
            <a:off x="8561846" y="5022953"/>
            <a:ext cx="3520723" cy="321668"/>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44" name="Oval 43">
            <a:extLst>
              <a:ext uri="{FF2B5EF4-FFF2-40B4-BE49-F238E27FC236}">
                <a16:creationId xmlns:a16="http://schemas.microsoft.com/office/drawing/2014/main" id="{256F778D-370B-73E2-76DE-F3028F9925B3}"/>
              </a:ext>
              <a:ext uri="{C183D7F6-B498-43B3-948B-1728B52AA6E4}">
                <adec:decorative xmlns:adec="http://schemas.microsoft.com/office/drawing/2017/decorative" val="0"/>
              </a:ext>
            </a:extLst>
          </p:cNvPr>
          <p:cNvSpPr/>
          <p:nvPr/>
        </p:nvSpPr>
        <p:spPr bwMode="auto">
          <a:xfrm>
            <a:off x="8634493"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5</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5" name="Oval 44">
            <a:extLst>
              <a:ext uri="{FF2B5EF4-FFF2-40B4-BE49-F238E27FC236}">
                <a16:creationId xmlns:a16="http://schemas.microsoft.com/office/drawing/2014/main" id="{7228CA57-51D1-5432-1763-7293FD80C8C3}"/>
              </a:ext>
              <a:ext uri="{C183D7F6-B498-43B3-948B-1728B52AA6E4}">
                <adec:decorative xmlns:adec="http://schemas.microsoft.com/office/drawing/2017/decorative" val="0"/>
              </a:ext>
            </a:extLst>
          </p:cNvPr>
          <p:cNvSpPr/>
          <p:nvPr/>
        </p:nvSpPr>
        <p:spPr bwMode="auto">
          <a:xfrm>
            <a:off x="4924680" y="3746278"/>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6</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6" name="Oval 45">
            <a:extLst>
              <a:ext uri="{FF2B5EF4-FFF2-40B4-BE49-F238E27FC236}">
                <a16:creationId xmlns:a16="http://schemas.microsoft.com/office/drawing/2014/main" id="{7AD817B8-9A79-D1F0-DFFC-F28FF4F5D416}"/>
              </a:ext>
              <a:ext uri="{C183D7F6-B498-43B3-948B-1728B52AA6E4}">
                <adec:decorative xmlns:adec="http://schemas.microsoft.com/office/drawing/2017/decorative" val="0"/>
              </a:ext>
            </a:extLst>
          </p:cNvPr>
          <p:cNvSpPr/>
          <p:nvPr/>
        </p:nvSpPr>
        <p:spPr bwMode="auto">
          <a:xfrm>
            <a:off x="8658058" y="3696070"/>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7</a:t>
            </a:r>
          </a:p>
        </p:txBody>
      </p:sp>
      <p:cxnSp>
        <p:nvCxnSpPr>
          <p:cNvPr id="47" name="!!line2">
            <a:extLst>
              <a:ext uri="{FF2B5EF4-FFF2-40B4-BE49-F238E27FC236}">
                <a16:creationId xmlns:a16="http://schemas.microsoft.com/office/drawing/2014/main" id="{E626F1B7-45F7-3221-4D37-CBFF515FC368}"/>
              </a:ext>
              <a:ext uri="{C183D7F6-B498-43B3-948B-1728B52AA6E4}">
                <adec:decorative xmlns:adec="http://schemas.microsoft.com/office/drawing/2017/decorative" val="1"/>
              </a:ext>
            </a:extLst>
          </p:cNvPr>
          <p:cNvCxnSpPr>
            <a:cxnSpLocks/>
          </p:cNvCxnSpPr>
          <p:nvPr/>
        </p:nvCxnSpPr>
        <p:spPr>
          <a:xfrm>
            <a:off x="557198" y="507501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ECF550F-86EA-742E-24CA-A45CB5D831CD}"/>
              </a:ext>
            </a:extLst>
          </p:cNvPr>
          <p:cNvSpPr txBox="1">
            <a:spLocks/>
          </p:cNvSpPr>
          <p:nvPr/>
        </p:nvSpPr>
        <p:spPr>
          <a:xfrm>
            <a:off x="547230" y="5151009"/>
            <a:ext cx="3752562" cy="369332"/>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30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6)   Choose conditions: </a:t>
            </a:r>
            <a:r>
              <a:rPr kumimoji="0" lang="en-US" sz="1200" b="1" i="0" u="none" strike="noStrike" kern="1200" cap="none" spc="0" normalizeH="0" baseline="0" noProof="0">
                <a:ln>
                  <a:noFill/>
                </a:ln>
                <a:solidFill>
                  <a:srgbClr val="000000"/>
                </a:solidFill>
                <a:effectLst/>
                <a:uLnTx/>
                <a:uFillTx/>
                <a:latin typeface="Segoe UI"/>
                <a:ea typeface="+mn-ea"/>
                <a:cs typeface="+mn-cs"/>
              </a:rPr>
              <a:t>Content contains </a:t>
            </a:r>
            <a:r>
              <a:rPr kumimoji="0" lang="en-US" sz="1200" b="0" i="0" u="none" strike="noStrike" kern="1200" cap="none" spc="0" normalizeH="0" baseline="0" noProof="0">
                <a:ln>
                  <a:noFill/>
                </a:ln>
                <a:solidFill>
                  <a:srgbClr val="000000"/>
                </a:solidFill>
                <a:effectLst/>
                <a:uLnTx/>
                <a:uFillTx/>
                <a:latin typeface="Segoe UI"/>
                <a:ea typeface="+mn-ea"/>
                <a:cs typeface="+mn-cs"/>
              </a:rPr>
              <a:t>and then add sensitivity labels All Employees</a:t>
            </a:r>
            <a:endParaRPr lang="en-US" sz="1200">
              <a:solidFill>
                <a:srgbClr val="000000"/>
              </a:solidFill>
              <a:latin typeface="Segoe UI Semibold"/>
            </a:endParaRPr>
          </a:p>
        </p:txBody>
      </p:sp>
      <p:sp>
        <p:nvSpPr>
          <p:cNvPr id="49" name="TextBox 48">
            <a:extLst>
              <a:ext uri="{FF2B5EF4-FFF2-40B4-BE49-F238E27FC236}">
                <a16:creationId xmlns:a16="http://schemas.microsoft.com/office/drawing/2014/main" id="{D52FAD37-60AF-A694-0485-A7F150C4355C}"/>
              </a:ext>
            </a:extLst>
          </p:cNvPr>
          <p:cNvSpPr txBox="1">
            <a:spLocks/>
          </p:cNvSpPr>
          <p:nvPr/>
        </p:nvSpPr>
        <p:spPr>
          <a:xfrm>
            <a:off x="7095622" y="6668326"/>
            <a:ext cx="478941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r">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lang="en-US" sz="800">
                <a:hlinkClick r:id="rId13"/>
              </a:rPr>
              <a:t>Create and deploy a data loss prevention policy | Microsoft Learn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102552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23A9-B67E-2585-3C27-84FA03B6D1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824B462-943B-4B3E-6381-85DC7510CCC8}"/>
              </a:ext>
            </a:extLst>
          </p:cNvPr>
          <p:cNvSpPr>
            <a:spLocks noGrp="1"/>
          </p:cNvSpPr>
          <p:nvPr>
            <p:ph type="title"/>
          </p:nvPr>
        </p:nvSpPr>
        <p:spPr>
          <a:xfrm>
            <a:off x="585216" y="2911158"/>
            <a:ext cx="11018520" cy="623248"/>
          </a:xfrm>
        </p:spPr>
        <p:txBody>
          <a:bodyPr/>
          <a:lstStyle/>
          <a:p>
            <a:r>
              <a:rPr lang="en-US" sz="4500">
                <a:cs typeface="Segoe UI"/>
              </a:rPr>
              <a:t>Best</a:t>
            </a:r>
            <a:endParaRPr lang="en-US"/>
          </a:p>
        </p:txBody>
      </p:sp>
      <p:sp>
        <p:nvSpPr>
          <p:cNvPr id="6" name="Rectangle: Rounded Corners 5">
            <a:extLst>
              <a:ext uri="{FF2B5EF4-FFF2-40B4-BE49-F238E27FC236}">
                <a16:creationId xmlns:a16="http://schemas.microsoft.com/office/drawing/2014/main" id="{803AC632-D4EE-F80E-C679-AA53D00939A8}"/>
              </a:ext>
            </a:extLst>
          </p:cNvPr>
          <p:cNvSpPr/>
          <p:nvPr/>
        </p:nvSpPr>
        <p:spPr bwMode="auto">
          <a:xfrm>
            <a:off x="608754" y="3708951"/>
            <a:ext cx="3474720" cy="320040"/>
          </a:xfrm>
          <a:prstGeom prst="roundRect">
            <a:avLst>
              <a:gd name="adj" fmla="val 18696"/>
            </a:avLst>
          </a:prstGeom>
          <a:solidFill>
            <a:schemeClr val="accent1"/>
          </a:solidFill>
          <a:effectLst>
            <a:outerShdw blurRad="50800" dist="25400" dir="2700000" algn="tl" rotWithShape="0">
              <a:prstClr val="black">
                <a:alpha val="20000"/>
              </a:prstClr>
            </a:outerShdw>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sp>
        <p:nvSpPr>
          <p:cNvPr id="7" name="Rectangle: Rounded Corners 6">
            <a:extLst>
              <a:ext uri="{FF2B5EF4-FFF2-40B4-BE49-F238E27FC236}">
                <a16:creationId xmlns:a16="http://schemas.microsoft.com/office/drawing/2014/main" id="{F0C36BDC-F1CB-7517-3108-2D6AF95D6650}"/>
              </a:ext>
            </a:extLst>
          </p:cNvPr>
          <p:cNvSpPr/>
          <p:nvPr/>
        </p:nvSpPr>
        <p:spPr bwMode="auto">
          <a:xfrm>
            <a:off x="4336177" y="3711966"/>
            <a:ext cx="3474720" cy="320040"/>
          </a:xfrm>
          <a:prstGeom prst="roundRect">
            <a:avLst>
              <a:gd name="adj" fmla="val 18696"/>
            </a:avLst>
          </a:prstGeom>
          <a:solidFill>
            <a:schemeClr val="accent1"/>
          </a:solidFill>
          <a:effectLst>
            <a:outerShdw blurRad="50800" dist="25400" dir="2700000" algn="tl" rotWithShape="0">
              <a:prstClr val="black">
                <a:alpha val="20000"/>
              </a:prstClr>
            </a:outerShdw>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Block the sharing of sensitive information</a:t>
            </a:r>
          </a:p>
        </p:txBody>
      </p:sp>
      <p:sp>
        <p:nvSpPr>
          <p:cNvPr id="4" name="Rectangle: Rounded Corners 3">
            <a:extLst>
              <a:ext uri="{FF2B5EF4-FFF2-40B4-BE49-F238E27FC236}">
                <a16:creationId xmlns:a16="http://schemas.microsoft.com/office/drawing/2014/main" id="{F94F58F3-08E8-8F7F-05F7-6ADF11A5AD9A}"/>
              </a:ext>
            </a:extLst>
          </p:cNvPr>
          <p:cNvSpPr/>
          <p:nvPr/>
        </p:nvSpPr>
        <p:spPr bwMode="auto">
          <a:xfrm>
            <a:off x="588962" y="4052221"/>
            <a:ext cx="3494512" cy="2102072"/>
          </a:xfrm>
          <a:prstGeom prst="roundRect">
            <a:avLst>
              <a:gd name="adj" fmla="val 54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Create sensitivity labels</a:t>
            </a:r>
          </a:p>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Create sensitivity sub-labels</a:t>
            </a:r>
          </a:p>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Publish sensitivity labels</a:t>
            </a:r>
          </a:p>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Set as default label</a:t>
            </a:r>
          </a:p>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Enable OneDrive and SharePoint labels</a:t>
            </a:r>
          </a:p>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Enable Audit logging</a:t>
            </a:r>
          </a:p>
          <a:p>
            <a:pPr marL="171450" indent="-171450" defTabSz="932472">
              <a:spcBef>
                <a:spcPct val="0"/>
              </a:spcBef>
              <a:spcAft>
                <a:spcPct val="0"/>
              </a:spcAft>
              <a:buFont typeface="Arial,Sans-Serif" panose="020B0604020202020204" pitchFamily="34" charset="0"/>
              <a:buChar char="•"/>
            </a:pPr>
            <a:r>
              <a:rPr lang="en-US" sz="1200">
                <a:solidFill>
                  <a:schemeClr val="tx1"/>
                </a:solidFill>
                <a:cs typeface="Segoe Sans Display"/>
              </a:rPr>
              <a:t>Create custom sensitive info types (SITs)</a:t>
            </a:r>
            <a:endParaRPr lang="en-US">
              <a:solidFill>
                <a:schemeClr val="tx1"/>
              </a:solidFill>
              <a:highlight>
                <a:srgbClr val="FFFF00"/>
              </a:highlight>
              <a:cs typeface="Segoe Sans Display"/>
              <a:hlinkClick r:id="rId2" action="ppaction://hlinksldjump">
                <a:extLst>
                  <a:ext uri="{A12FA001-AC4F-418D-AE19-62706E023703}">
                    <ahyp:hlinkClr xmlns:ahyp="http://schemas.microsoft.com/office/drawing/2018/hyperlinkcolor" val="tx"/>
                  </a:ext>
                </a:extLst>
              </a:hlinkClick>
            </a:endParaRPr>
          </a:p>
          <a:p>
            <a:pPr marL="171450" indent="-171450" defTabSz="932472" fontAlgn="base">
              <a:spcBef>
                <a:spcPct val="0"/>
              </a:spcBef>
              <a:spcAft>
                <a:spcPct val="0"/>
              </a:spcAft>
              <a:buFont typeface="Arial" panose="020B0604020202020204" pitchFamily="34" charset="0"/>
              <a:buChar char="•"/>
            </a:pPr>
            <a:r>
              <a:rPr lang="en-US" sz="1200">
                <a:solidFill>
                  <a:schemeClr val="tx1"/>
                </a:solidFill>
                <a:cs typeface="Segoe UI"/>
              </a:rPr>
              <a:t>Configure client-side auto-labeling</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Add encryption to files</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Extend service-side auto-labeling</a:t>
            </a:r>
          </a:p>
        </p:txBody>
      </p:sp>
      <p:sp>
        <p:nvSpPr>
          <p:cNvPr id="10" name="Rectangle: Rounded Corners 9">
            <a:extLst>
              <a:ext uri="{FF2B5EF4-FFF2-40B4-BE49-F238E27FC236}">
                <a16:creationId xmlns:a16="http://schemas.microsoft.com/office/drawing/2014/main" id="{763AEF49-2C40-8250-4E68-1F47325856F5}"/>
              </a:ext>
            </a:extLst>
          </p:cNvPr>
          <p:cNvSpPr/>
          <p:nvPr/>
        </p:nvSpPr>
        <p:spPr bwMode="auto">
          <a:xfrm>
            <a:off x="4336177" y="4045340"/>
            <a:ext cx="3474720" cy="2102072"/>
          </a:xfrm>
          <a:prstGeom prst="roundRect">
            <a:avLst>
              <a:gd name="adj" fmla="val 54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171450" indent="-171450" defTabSz="932472">
              <a:spcBef>
                <a:spcPct val="0"/>
              </a:spcBef>
              <a:spcAft>
                <a:spcPct val="0"/>
              </a:spcAft>
              <a:buFont typeface="Arial" panose="020B0604020202020204" pitchFamily="34" charset="0"/>
              <a:buChar char="•"/>
            </a:pPr>
            <a:r>
              <a:rPr lang="en-US" sz="1200">
                <a:solidFill>
                  <a:schemeClr val="tx1"/>
                </a:solidFill>
                <a:cs typeface="Segoe UI"/>
              </a:rPr>
              <a:t>Create and deploy DLP policies across:</a:t>
            </a:r>
          </a:p>
          <a:p>
            <a:pPr marL="628650" lvl="1" indent="-171450" defTabSz="932472">
              <a:spcBef>
                <a:spcPct val="0"/>
              </a:spcBef>
              <a:spcAft>
                <a:spcPct val="0"/>
              </a:spcAft>
              <a:buFont typeface="Arial" panose="020B0604020202020204" pitchFamily="34" charset="0"/>
              <a:buChar char="•"/>
            </a:pPr>
            <a:r>
              <a:rPr lang="en-US" sz="1200">
                <a:solidFill>
                  <a:schemeClr val="tx1"/>
                </a:solidFill>
                <a:cs typeface="Segoe UI"/>
              </a:rPr>
              <a:t>Exchange</a:t>
            </a:r>
          </a:p>
          <a:p>
            <a:pPr marL="628650" lvl="1" indent="-171450" defTabSz="932472">
              <a:spcBef>
                <a:spcPct val="0"/>
              </a:spcBef>
              <a:spcAft>
                <a:spcPct val="0"/>
              </a:spcAft>
              <a:buFont typeface="Arial" panose="020B0604020202020204" pitchFamily="34" charset="0"/>
              <a:buChar char="•"/>
            </a:pPr>
            <a:r>
              <a:rPr lang="en-US" sz="1200">
                <a:solidFill>
                  <a:schemeClr val="tx1"/>
                </a:solidFill>
                <a:cs typeface="Segoe UI"/>
              </a:rPr>
              <a:t>SharePoint</a:t>
            </a:r>
          </a:p>
          <a:p>
            <a:pPr marL="628650" lvl="1" indent="-171450" defTabSz="932472">
              <a:spcBef>
                <a:spcPct val="0"/>
              </a:spcBef>
              <a:spcAft>
                <a:spcPct val="0"/>
              </a:spcAft>
              <a:buFont typeface="Arial" panose="020B0604020202020204" pitchFamily="34" charset="0"/>
              <a:buChar char="•"/>
            </a:pPr>
            <a:r>
              <a:rPr lang="en-US" sz="1200">
                <a:solidFill>
                  <a:schemeClr val="tx1"/>
                </a:solidFill>
                <a:cs typeface="Segoe UI"/>
              </a:rPr>
              <a:t>OneDrive</a:t>
            </a:r>
          </a:p>
          <a:p>
            <a:pPr marL="628650" lvl="1" indent="-171450" defTabSz="932472">
              <a:spcBef>
                <a:spcPct val="0"/>
              </a:spcBef>
              <a:spcAft>
                <a:spcPct val="0"/>
              </a:spcAft>
              <a:buFont typeface="Arial" panose="020B0604020202020204" pitchFamily="34" charset="0"/>
              <a:buChar char="•"/>
            </a:pPr>
            <a:r>
              <a:rPr lang="en-US" sz="1200">
                <a:solidFill>
                  <a:schemeClr val="tx1"/>
                </a:solidFill>
                <a:cs typeface="Segoe UI"/>
              </a:rPr>
              <a:t>Teams</a:t>
            </a:r>
          </a:p>
          <a:p>
            <a:pPr marL="628650" lvl="1" indent="-171450" defTabSz="932472">
              <a:spcBef>
                <a:spcPct val="0"/>
              </a:spcBef>
              <a:spcAft>
                <a:spcPct val="0"/>
              </a:spcAft>
              <a:buFont typeface="Arial" panose="020B0604020202020204" pitchFamily="34" charset="0"/>
              <a:buChar char="•"/>
            </a:pPr>
            <a:r>
              <a:rPr lang="en-US" sz="1200">
                <a:solidFill>
                  <a:schemeClr val="tx1"/>
                </a:solidFill>
                <a:cs typeface="Segoe UI"/>
              </a:rPr>
              <a:t>Endpoints</a:t>
            </a:r>
          </a:p>
          <a:p>
            <a:pPr marL="171450" indent="-171450" defTabSz="932472">
              <a:spcBef>
                <a:spcPct val="0"/>
              </a:spcBef>
              <a:spcAft>
                <a:spcPct val="0"/>
              </a:spcAft>
              <a:buFont typeface="Arial" panose="020B0604020202020204" pitchFamily="34" charset="0"/>
              <a:buChar char="•"/>
            </a:pPr>
            <a:r>
              <a:rPr lang="en-US" sz="1200">
                <a:solidFill>
                  <a:schemeClr val="tx1"/>
                </a:solidFill>
                <a:cs typeface="Segoe UI"/>
              </a:rPr>
              <a:t>Apply email protection</a:t>
            </a:r>
          </a:p>
        </p:txBody>
      </p:sp>
      <p:sp>
        <p:nvSpPr>
          <p:cNvPr id="5" name="Rectangle: Rounded Corners 4">
            <a:extLst>
              <a:ext uri="{FF2B5EF4-FFF2-40B4-BE49-F238E27FC236}">
                <a16:creationId xmlns:a16="http://schemas.microsoft.com/office/drawing/2014/main" id="{013EE14E-65B4-D437-8745-D96FB6960116}"/>
              </a:ext>
            </a:extLst>
          </p:cNvPr>
          <p:cNvSpPr/>
          <p:nvPr/>
        </p:nvSpPr>
        <p:spPr bwMode="auto">
          <a:xfrm>
            <a:off x="8074252" y="4055659"/>
            <a:ext cx="3534096" cy="2111538"/>
          </a:xfrm>
          <a:prstGeom prst="roundRect">
            <a:avLst>
              <a:gd name="adj" fmla="val 54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171450"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Enable Insider Risk ‘Data Leaks’ policy</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Enable Adaptive Protection for dynamic DLP policies</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Enable Adaptive Protection for dynamic Conditional Access policies</a:t>
            </a:r>
          </a:p>
        </p:txBody>
      </p:sp>
      <p:sp>
        <p:nvSpPr>
          <p:cNvPr id="9" name="Rectangle: Rounded Corners 8">
            <a:extLst>
              <a:ext uri="{FF2B5EF4-FFF2-40B4-BE49-F238E27FC236}">
                <a16:creationId xmlns:a16="http://schemas.microsoft.com/office/drawing/2014/main" id="{86C2A5A0-787A-FD22-458F-646D9E466A51}"/>
              </a:ext>
            </a:extLst>
          </p:cNvPr>
          <p:cNvSpPr/>
          <p:nvPr/>
        </p:nvSpPr>
        <p:spPr bwMode="auto">
          <a:xfrm>
            <a:off x="8074252" y="3732181"/>
            <a:ext cx="3474720" cy="320040"/>
          </a:xfrm>
          <a:prstGeom prst="roundRect">
            <a:avLst>
              <a:gd name="adj" fmla="val 18696"/>
            </a:avLst>
          </a:prstGeom>
          <a:solidFill>
            <a:schemeClr val="accent1"/>
          </a:solidFill>
          <a:effectLst>
            <a:outerShdw blurRad="50800" dist="25400" dir="2700000" algn="tl" rotWithShape="0">
              <a:prstClr val="black">
                <a:alpha val="20000"/>
              </a:prstClr>
            </a:outerShdw>
          </a:effectLst>
        </p:spPr>
        <p:txBody>
          <a:bodyPr wrap="square" lIns="73152" tIns="45720" rIns="73152" bIns="45720" rtlCol="0" anchor="ctr" anchorCtr="0">
            <a:noAutofit/>
          </a:bodyPr>
          <a:lstStyle/>
          <a:p>
            <a:pPr algn="ctr" defTabSz="932472" fontAlgn="base">
              <a:spcBef>
                <a:spcPct val="0"/>
              </a:spcBef>
              <a:spcAft>
                <a:spcPct val="0"/>
              </a:spcAft>
              <a:tabLst>
                <a:tab pos="2743200" algn="l"/>
              </a:tabLst>
            </a:pPr>
            <a:r>
              <a:rPr lang="en-US" sz="1200" b="1">
                <a:ln w="3175">
                  <a:noFill/>
                </a:ln>
                <a:gradFill>
                  <a:gsLst>
                    <a:gs pos="38000">
                      <a:srgbClr val="FFFFFF"/>
                    </a:gs>
                    <a:gs pos="53933">
                      <a:srgbClr val="FFFFFF"/>
                    </a:gs>
                  </a:gsLst>
                  <a:path path="circle">
                    <a:fillToRect l="100000" b="100000"/>
                  </a:path>
                </a:gradFill>
                <a:latin typeface="Segoe Sans Display Semibold"/>
                <a:cs typeface="Segoe Sans Display Semibold"/>
              </a:rPr>
              <a:t>Detect risky activities</a:t>
            </a:r>
            <a:endPar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endParaRPr>
          </a:p>
        </p:txBody>
      </p:sp>
    </p:spTree>
    <p:extLst>
      <p:ext uri="{BB962C8B-B14F-4D97-AF65-F5344CB8AC3E}">
        <p14:creationId xmlns:p14="http://schemas.microsoft.com/office/powerpoint/2010/main" val="368702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36CB9-96F5-3836-2CDC-D363D2697675}"/>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5E5ACFE0-E5B4-11B1-08EF-1C40CE576806}"/>
              </a:ext>
              <a:ext uri="{C183D7F6-B498-43B3-948B-1728B52AA6E4}">
                <adec:decorative xmlns:adec="http://schemas.microsoft.com/office/drawing/2017/decorative" val="1"/>
              </a:ext>
            </a:extLst>
          </p:cNvPr>
          <p:cNvSpPr/>
          <p:nvPr/>
        </p:nvSpPr>
        <p:spPr bwMode="auto">
          <a:xfrm>
            <a:off x="225569" y="2406976"/>
            <a:ext cx="4281377" cy="3706745"/>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5F832D88-6AFE-7D97-B658-58155763FCBC}"/>
              </a:ext>
            </a:extLst>
          </p:cNvPr>
          <p:cNvSpPr txBox="1"/>
          <p:nvPr/>
        </p:nvSpPr>
        <p:spPr>
          <a:xfrm>
            <a:off x="608270" y="258890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cxnSp>
        <p:nvCxnSpPr>
          <p:cNvPr id="32" name="!!line2">
            <a:extLst>
              <a:ext uri="{FF2B5EF4-FFF2-40B4-BE49-F238E27FC236}">
                <a16:creationId xmlns:a16="http://schemas.microsoft.com/office/drawing/2014/main" id="{B2E5B861-8461-8BC9-4E2A-2E75E7EC06F5}"/>
              </a:ext>
              <a:ext uri="{C183D7F6-B498-43B3-948B-1728B52AA6E4}">
                <adec:decorative xmlns:adec="http://schemas.microsoft.com/office/drawing/2017/decorative" val="1"/>
              </a:ext>
            </a:extLst>
          </p:cNvPr>
          <p:cNvCxnSpPr>
            <a:cxnSpLocks/>
          </p:cNvCxnSpPr>
          <p:nvPr/>
        </p:nvCxnSpPr>
        <p:spPr>
          <a:xfrm>
            <a:off x="608270" y="389221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89EB272-B407-5497-3D58-BC17903AE867}"/>
              </a:ext>
            </a:extLst>
          </p:cNvPr>
          <p:cNvSpPr txBox="1">
            <a:spLocks/>
          </p:cNvSpPr>
          <p:nvPr/>
        </p:nvSpPr>
        <p:spPr>
          <a:xfrm>
            <a:off x="445239" y="3104779"/>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7FA4F2F2-8D81-745D-F885-39236C1A603A}"/>
              </a:ext>
            </a:extLst>
          </p:cNvPr>
          <p:cNvSpPr txBox="1">
            <a:spLocks/>
          </p:cNvSpPr>
          <p:nvPr/>
        </p:nvSpPr>
        <p:spPr>
          <a:xfrm>
            <a:off x="445239" y="3564159"/>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Information</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protection</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B6442C05-E295-901E-89C6-FDF975AB0788}"/>
              </a:ext>
            </a:extLst>
          </p:cNvPr>
          <p:cNvSpPr txBox="1">
            <a:spLocks/>
          </p:cNvSpPr>
          <p:nvPr/>
        </p:nvSpPr>
        <p:spPr>
          <a:xfrm>
            <a:off x="470046" y="4439197"/>
            <a:ext cx="3752562" cy="854080"/>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300"/>
              </a:spcAft>
              <a:buClrTx/>
              <a:buSzTx/>
              <a:buFont typeface="+mj-lt"/>
              <a:buAutoNum type="arabicParenR" startAt="4"/>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Under </a:t>
            </a:r>
            <a:r>
              <a:rPr lang="en-US" sz="1200">
                <a:solidFill>
                  <a:srgbClr val="000000"/>
                </a:solidFill>
                <a:latin typeface="Segoe UI Semibold"/>
              </a:rPr>
              <a:t>items</a:t>
            </a:r>
            <a:r>
              <a:rPr kumimoji="0" lang="en-US" sz="1200" b="0" i="0" u="none" strike="noStrike" kern="1200" cap="none" spc="0" normalizeH="0" baseline="0" noProof="0">
                <a:ln>
                  <a:noFill/>
                </a:ln>
                <a:solidFill>
                  <a:srgbClr val="000000"/>
                </a:solidFill>
                <a:effectLst/>
                <a:uLnTx/>
                <a:uFillTx/>
                <a:latin typeface="Segoe UI"/>
                <a:ea typeface="+mn-ea"/>
                <a:cs typeface="+mn-cs"/>
              </a:rPr>
              <a:t>, select </a:t>
            </a:r>
            <a:r>
              <a:rPr lang="en-US" sz="1200">
                <a:solidFill>
                  <a:srgbClr val="000000"/>
                </a:solidFill>
                <a:latin typeface="Segoe UI Semibold"/>
              </a:rPr>
              <a:t>control access</a:t>
            </a:r>
            <a:r>
              <a:rPr kumimoji="0" lang="en-US" sz="1200" b="0" i="0" u="none" strike="noStrike" kern="1200" cap="none" spc="0" normalizeH="0" baseline="0" noProof="0">
                <a:ln>
                  <a:noFill/>
                </a:ln>
                <a:solidFill>
                  <a:srgbClr val="000000"/>
                </a:solidFill>
                <a:effectLst/>
                <a:uLnTx/>
                <a:uFillTx/>
                <a:latin typeface="Segoe UI"/>
                <a:ea typeface="+mn-ea"/>
                <a:cs typeface="+mn-cs"/>
              </a:rPr>
              <a:t>:</a:t>
            </a:r>
          </a:p>
          <a:p>
            <a:pPr marL="228600" marR="0" lvl="0" indent="-2286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a:solidFill>
                  <a:srgbClr val="000000"/>
                </a:solidFill>
                <a:latin typeface="Segoe UI"/>
              </a:rPr>
              <a:t>Choose </a:t>
            </a:r>
            <a:r>
              <a:rPr lang="en-US" sz="1200">
                <a:solidFill>
                  <a:srgbClr val="000000"/>
                </a:solidFill>
                <a:latin typeface="Segoe UI Semibold"/>
              </a:rPr>
              <a:t>Assign permissions now</a:t>
            </a:r>
          </a:p>
          <a:p>
            <a:pPr marL="228600" marR="0" lvl="0" indent="-2286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a:solidFill>
                  <a:srgbClr val="000000"/>
                </a:solidFill>
                <a:latin typeface="Segoe UI"/>
              </a:rPr>
              <a:t>Set </a:t>
            </a:r>
            <a:r>
              <a:rPr lang="en-US" sz="1200">
                <a:solidFill>
                  <a:srgbClr val="000000"/>
                </a:solidFill>
                <a:latin typeface="Segoe UI Semibold"/>
              </a:rPr>
              <a:t>expiration, offline access</a:t>
            </a:r>
          </a:p>
          <a:p>
            <a:pPr marL="228600" marR="0" lvl="0" indent="-2286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a:solidFill>
                  <a:srgbClr val="000000"/>
                </a:solidFill>
                <a:latin typeface="Segoe UI"/>
              </a:rPr>
              <a:t>Assign </a:t>
            </a:r>
            <a:r>
              <a:rPr lang="en-US" sz="1200">
                <a:solidFill>
                  <a:srgbClr val="000000"/>
                </a:solidFill>
                <a:latin typeface="Segoe UI Semibold"/>
              </a:rPr>
              <a:t>permissions to users or groups</a:t>
            </a:r>
          </a:p>
        </p:txBody>
      </p:sp>
      <p:cxnSp>
        <p:nvCxnSpPr>
          <p:cNvPr id="42" name="!!line2">
            <a:extLst>
              <a:ext uri="{FF2B5EF4-FFF2-40B4-BE49-F238E27FC236}">
                <a16:creationId xmlns:a16="http://schemas.microsoft.com/office/drawing/2014/main" id="{55995E36-BF38-E1BE-86B1-2E48FFAC98E7}"/>
              </a:ext>
              <a:ext uri="{C183D7F6-B498-43B3-948B-1728B52AA6E4}">
                <adec:decorative xmlns:adec="http://schemas.microsoft.com/office/drawing/2017/decorative" val="1"/>
              </a:ext>
            </a:extLst>
          </p:cNvPr>
          <p:cNvCxnSpPr>
            <a:cxnSpLocks/>
          </p:cNvCxnSpPr>
          <p:nvPr/>
        </p:nvCxnSpPr>
        <p:spPr>
          <a:xfrm>
            <a:off x="608270" y="342267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A2CE98F5-8E3F-DEB7-FA3C-A60DE59110C3}"/>
              </a:ext>
              <a:ext uri="{C183D7F6-B498-43B3-948B-1728B52AA6E4}">
                <adec:decorative xmlns:adec="http://schemas.microsoft.com/office/drawing/2017/decorative" val="1"/>
              </a:ext>
            </a:extLst>
          </p:cNvPr>
          <p:cNvCxnSpPr>
            <a:cxnSpLocks/>
          </p:cNvCxnSpPr>
          <p:nvPr/>
        </p:nvCxnSpPr>
        <p:spPr>
          <a:xfrm>
            <a:off x="608270" y="434194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4410D1A3-E27A-96D0-9437-4334F780E37F}"/>
              </a:ext>
              <a:ext uri="{C183D7F6-B498-43B3-948B-1728B52AA6E4}">
                <adec:decorative xmlns:adec="http://schemas.microsoft.com/office/drawing/2017/decorative" val="1"/>
              </a:ext>
            </a:extLst>
          </p:cNvPr>
          <p:cNvCxnSpPr>
            <a:cxnSpLocks/>
          </p:cNvCxnSpPr>
          <p:nvPr/>
        </p:nvCxnSpPr>
        <p:spPr>
          <a:xfrm>
            <a:off x="608270" y="2939785"/>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3AD4D08B-31B8-0133-3ED6-AE4B2CFEF944}"/>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IPG or above</a:t>
            </a:r>
          </a:p>
        </p:txBody>
      </p:sp>
      <p:sp>
        <p:nvSpPr>
          <p:cNvPr id="2" name="Rectangle: Rounded Corners 1">
            <a:extLst>
              <a:ext uri="{FF2B5EF4-FFF2-40B4-BE49-F238E27FC236}">
                <a16:creationId xmlns:a16="http://schemas.microsoft.com/office/drawing/2014/main" id="{DE343B9F-918F-46D0-8B37-E299EB9A5177}"/>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sp>
        <p:nvSpPr>
          <p:cNvPr id="38" name="TextBox 37">
            <a:extLst>
              <a:ext uri="{FF2B5EF4-FFF2-40B4-BE49-F238E27FC236}">
                <a16:creationId xmlns:a16="http://schemas.microsoft.com/office/drawing/2014/main" id="{C4486438-6D41-465F-609E-996AEA495F53}"/>
              </a:ext>
            </a:extLst>
          </p:cNvPr>
          <p:cNvSpPr txBox="1">
            <a:spLocks/>
          </p:cNvSpPr>
          <p:nvPr/>
        </p:nvSpPr>
        <p:spPr>
          <a:xfrm>
            <a:off x="446898" y="3902546"/>
            <a:ext cx="3852894" cy="40011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Sensitivity labels &gt; Choose high-sensitivity sub-labels &gt; Edit label</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12" name="!!line2">
            <a:extLst>
              <a:ext uri="{FF2B5EF4-FFF2-40B4-BE49-F238E27FC236}">
                <a16:creationId xmlns:a16="http://schemas.microsoft.com/office/drawing/2014/main" id="{C1343895-CB78-0B94-3A81-1D5DD05A055A}"/>
              </a:ext>
              <a:ext uri="{C183D7F6-B498-43B3-948B-1728B52AA6E4}">
                <adec:decorative xmlns:adec="http://schemas.microsoft.com/office/drawing/2017/decorative" val="1"/>
              </a:ext>
            </a:extLst>
          </p:cNvPr>
          <p:cNvCxnSpPr>
            <a:cxnSpLocks/>
          </p:cNvCxnSpPr>
          <p:nvPr/>
        </p:nvCxnSpPr>
        <p:spPr>
          <a:xfrm>
            <a:off x="548019" y="538038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D05534B-9DD9-1F35-3E54-F710F8D9D5A2}"/>
              </a:ext>
            </a:extLst>
          </p:cNvPr>
          <p:cNvSpPr txBox="1">
            <a:spLocks/>
          </p:cNvSpPr>
          <p:nvPr/>
        </p:nvSpPr>
        <p:spPr>
          <a:xfrm>
            <a:off x="493596" y="5496654"/>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a:rPr>
              <a:t>6)  </a:t>
            </a:r>
            <a:r>
              <a:rPr kumimoji="0" lang="en-US" sz="1200" b="0" i="0" u="none" strike="noStrike" kern="1200" cap="none" spc="0" normalizeH="0" baseline="0" noProof="0">
                <a:ln>
                  <a:noFill/>
                </a:ln>
                <a:solidFill>
                  <a:srgbClr val="000000"/>
                </a:solidFill>
                <a:effectLst/>
                <a:uLnTx/>
                <a:uFillTx/>
                <a:latin typeface="Segoe UI"/>
                <a:ea typeface="+mn-ea"/>
                <a:cs typeface="+mn-cs"/>
              </a:rPr>
              <a:t>Save </a:t>
            </a:r>
            <a:r>
              <a:rPr lang="en-US" sz="1200">
                <a:solidFill>
                  <a:srgbClr val="000000"/>
                </a:solidFill>
                <a:latin typeface="Segoe UI Semibold"/>
              </a:rPr>
              <a:t>label</a:t>
            </a:r>
          </a:p>
        </p:txBody>
      </p:sp>
      <p:sp>
        <p:nvSpPr>
          <p:cNvPr id="5" name="Title 16">
            <a:extLst>
              <a:ext uri="{FF2B5EF4-FFF2-40B4-BE49-F238E27FC236}">
                <a16:creationId xmlns:a16="http://schemas.microsoft.com/office/drawing/2014/main" id="{5897DD17-EC4C-2442-442E-A3F5F61DDADF}"/>
              </a:ext>
            </a:extLst>
          </p:cNvPr>
          <p:cNvSpPr txBox="1">
            <a:spLocks/>
          </p:cNvSpPr>
          <p:nvPr/>
        </p:nvSpPr>
        <p:spPr>
          <a:xfrm>
            <a:off x="608614" y="928148"/>
            <a:ext cx="344728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Sensitivity labels can automatically apply encryption to files that are labeled or match custom SITs. This ensures only authorized users can access the content – even if it’s shared externally.</a:t>
            </a:r>
          </a:p>
        </p:txBody>
      </p:sp>
      <p:sp>
        <p:nvSpPr>
          <p:cNvPr id="6" name="Title 1">
            <a:extLst>
              <a:ext uri="{FF2B5EF4-FFF2-40B4-BE49-F238E27FC236}">
                <a16:creationId xmlns:a16="http://schemas.microsoft.com/office/drawing/2014/main" id="{1296C542-DFB3-C36F-D11A-DC93B4A17B43}"/>
              </a:ext>
            </a:extLst>
          </p:cNvPr>
          <p:cNvSpPr txBox="1">
            <a:spLocks/>
          </p:cNvSpPr>
          <p:nvPr/>
        </p:nvSpPr>
        <p:spPr>
          <a:xfrm>
            <a:off x="588264" y="433205"/>
            <a:ext cx="371152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Apply encryption to labeled content</a:t>
            </a:r>
          </a:p>
        </p:txBody>
      </p:sp>
      <p:pic>
        <p:nvPicPr>
          <p:cNvPr id="7" name="Picture 6">
            <a:extLst>
              <a:ext uri="{FF2B5EF4-FFF2-40B4-BE49-F238E27FC236}">
                <a16:creationId xmlns:a16="http://schemas.microsoft.com/office/drawing/2014/main" id="{19791DE1-4319-5716-0BEA-8A08BC330316}"/>
              </a:ext>
            </a:extLst>
          </p:cNvPr>
          <p:cNvPicPr>
            <a:picLocks noChangeAspect="1"/>
          </p:cNvPicPr>
          <p:nvPr/>
        </p:nvPicPr>
        <p:blipFill>
          <a:blip r:embed="rId4"/>
          <a:stretch>
            <a:fillRect/>
          </a:stretch>
        </p:blipFill>
        <p:spPr>
          <a:xfrm>
            <a:off x="8698262" y="1580393"/>
            <a:ext cx="3202252" cy="1900450"/>
          </a:xfrm>
          <a:prstGeom prst="rect">
            <a:avLst/>
          </a:prstGeom>
          <a:ln>
            <a:solidFill>
              <a:schemeClr val="accent1"/>
            </a:solidFill>
          </a:ln>
        </p:spPr>
      </p:pic>
      <p:pic>
        <p:nvPicPr>
          <p:cNvPr id="9" name="Picture 8">
            <a:extLst>
              <a:ext uri="{FF2B5EF4-FFF2-40B4-BE49-F238E27FC236}">
                <a16:creationId xmlns:a16="http://schemas.microsoft.com/office/drawing/2014/main" id="{4C3B7F1D-7D10-F529-D4B4-9A61F15838E2}"/>
              </a:ext>
            </a:extLst>
          </p:cNvPr>
          <p:cNvPicPr>
            <a:picLocks noChangeAspect="1"/>
          </p:cNvPicPr>
          <p:nvPr/>
        </p:nvPicPr>
        <p:blipFill>
          <a:blip r:embed="rId5"/>
          <a:stretch>
            <a:fillRect/>
          </a:stretch>
        </p:blipFill>
        <p:spPr>
          <a:xfrm>
            <a:off x="10009418" y="2187700"/>
            <a:ext cx="901746" cy="342918"/>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11" name="Picture 10">
            <a:extLst>
              <a:ext uri="{FF2B5EF4-FFF2-40B4-BE49-F238E27FC236}">
                <a16:creationId xmlns:a16="http://schemas.microsoft.com/office/drawing/2014/main" id="{CD2308E2-B567-ABDC-637F-ABFF9EB8CA1B}"/>
              </a:ext>
            </a:extLst>
          </p:cNvPr>
          <p:cNvPicPr>
            <a:picLocks noChangeAspect="1"/>
          </p:cNvPicPr>
          <p:nvPr/>
        </p:nvPicPr>
        <p:blipFill>
          <a:blip r:embed="rId6"/>
          <a:stretch>
            <a:fillRect/>
          </a:stretch>
        </p:blipFill>
        <p:spPr>
          <a:xfrm>
            <a:off x="4943030" y="4102601"/>
            <a:ext cx="3337498" cy="1903887"/>
          </a:xfrm>
          <a:prstGeom prst="rect">
            <a:avLst/>
          </a:prstGeom>
          <a:ln>
            <a:solidFill>
              <a:schemeClr val="accent1"/>
            </a:solidFill>
          </a:ln>
        </p:spPr>
      </p:pic>
      <p:pic>
        <p:nvPicPr>
          <p:cNvPr id="15" name="Picture 14">
            <a:extLst>
              <a:ext uri="{FF2B5EF4-FFF2-40B4-BE49-F238E27FC236}">
                <a16:creationId xmlns:a16="http://schemas.microsoft.com/office/drawing/2014/main" id="{2C78BC36-8936-2BC9-18FA-D4A9F4B45924}"/>
              </a:ext>
            </a:extLst>
          </p:cNvPr>
          <p:cNvPicPr>
            <a:picLocks noChangeAspect="1"/>
          </p:cNvPicPr>
          <p:nvPr/>
        </p:nvPicPr>
        <p:blipFill>
          <a:blip r:embed="rId7"/>
          <a:srcRect r="2322"/>
          <a:stretch>
            <a:fillRect/>
          </a:stretch>
        </p:blipFill>
        <p:spPr>
          <a:xfrm>
            <a:off x="4924680" y="5018403"/>
            <a:ext cx="3647294" cy="596931"/>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17" name="Picture 16">
            <a:extLst>
              <a:ext uri="{FF2B5EF4-FFF2-40B4-BE49-F238E27FC236}">
                <a16:creationId xmlns:a16="http://schemas.microsoft.com/office/drawing/2014/main" id="{D2748CC6-CC73-9EA6-E879-C152B45B2AA2}"/>
              </a:ext>
            </a:extLst>
          </p:cNvPr>
          <p:cNvPicPr>
            <a:picLocks noChangeAspect="1"/>
          </p:cNvPicPr>
          <p:nvPr/>
        </p:nvPicPr>
        <p:blipFill>
          <a:blip r:embed="rId8"/>
          <a:stretch>
            <a:fillRect/>
          </a:stretch>
        </p:blipFill>
        <p:spPr>
          <a:xfrm>
            <a:off x="8716612" y="4102600"/>
            <a:ext cx="3217040" cy="1900449"/>
          </a:xfrm>
          <a:prstGeom prst="rect">
            <a:avLst/>
          </a:prstGeom>
          <a:ln>
            <a:solidFill>
              <a:schemeClr val="accent1"/>
            </a:solidFill>
          </a:ln>
        </p:spPr>
      </p:pic>
      <p:pic>
        <p:nvPicPr>
          <p:cNvPr id="19" name="Picture 18">
            <a:extLst>
              <a:ext uri="{FF2B5EF4-FFF2-40B4-BE49-F238E27FC236}">
                <a16:creationId xmlns:a16="http://schemas.microsoft.com/office/drawing/2014/main" id="{67FCD43A-86C4-934C-EF33-F003EA50555E}"/>
              </a:ext>
            </a:extLst>
          </p:cNvPr>
          <p:cNvPicPr>
            <a:picLocks noChangeAspect="1"/>
          </p:cNvPicPr>
          <p:nvPr/>
        </p:nvPicPr>
        <p:blipFill>
          <a:blip r:embed="rId9">
            <a:biLevel thresh="75000"/>
          </a:blip>
          <a:stretch>
            <a:fillRect/>
          </a:stretch>
        </p:blipFill>
        <p:spPr>
          <a:xfrm>
            <a:off x="10009418" y="4853295"/>
            <a:ext cx="1663786" cy="330217"/>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20" name="Picture 19">
            <a:extLst>
              <a:ext uri="{FF2B5EF4-FFF2-40B4-BE49-F238E27FC236}">
                <a16:creationId xmlns:a16="http://schemas.microsoft.com/office/drawing/2014/main" id="{23EA45FE-7132-F790-3C2D-B9E3E8F464A6}"/>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4924680" y="1589158"/>
            <a:ext cx="3355848" cy="1891685"/>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sp>
        <p:nvSpPr>
          <p:cNvPr id="21" name="Oval 20">
            <a:extLst>
              <a:ext uri="{FF2B5EF4-FFF2-40B4-BE49-F238E27FC236}">
                <a16:creationId xmlns:a16="http://schemas.microsoft.com/office/drawing/2014/main" id="{FD19DA9D-80C0-3B48-7ECD-C9A04B688972}"/>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2" name="Oval 21">
            <a:extLst>
              <a:ext uri="{FF2B5EF4-FFF2-40B4-BE49-F238E27FC236}">
                <a16:creationId xmlns:a16="http://schemas.microsoft.com/office/drawing/2014/main" id="{7663E47A-0165-B77B-4B55-A06DB722118E}"/>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pic>
        <p:nvPicPr>
          <p:cNvPr id="23" name="Picture 22">
            <a:extLst>
              <a:ext uri="{FF2B5EF4-FFF2-40B4-BE49-F238E27FC236}">
                <a16:creationId xmlns:a16="http://schemas.microsoft.com/office/drawing/2014/main" id="{071A2CEF-F7F4-7C50-3D9B-B571A619ECC7}"/>
              </a:ext>
              <a:ext uri="{C183D7F6-B498-43B3-948B-1728B52AA6E4}">
                <adec:decorative xmlns:adec="http://schemas.microsoft.com/office/drawing/2017/decorative" val="1"/>
              </a:ext>
            </a:extLst>
          </p:cNvPr>
          <p:cNvPicPr>
            <a:picLocks noChangeAspect="1"/>
          </p:cNvPicPr>
          <p:nvPr/>
        </p:nvPicPr>
        <p:blipFill>
          <a:blip r:embed="rId10"/>
          <a:srcRect l="5956" t="52542" r="81717" b="43430"/>
          <a:stretch>
            <a:fillRect/>
          </a:stretch>
        </p:blipFill>
        <p:spPr>
          <a:xfrm>
            <a:off x="5860688" y="2425764"/>
            <a:ext cx="2078673" cy="39639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24" name="Straight Arrow Connector 23">
            <a:extLst>
              <a:ext uri="{FF2B5EF4-FFF2-40B4-BE49-F238E27FC236}">
                <a16:creationId xmlns:a16="http://schemas.microsoft.com/office/drawing/2014/main" id="{D2165E4F-BB03-11F8-5645-8094A7B78822}"/>
              </a:ext>
              <a:ext uri="{C183D7F6-B498-43B3-948B-1728B52AA6E4}">
                <adec:decorative xmlns:adec="http://schemas.microsoft.com/office/drawing/2017/decorative" val="1"/>
              </a:ext>
            </a:extLst>
          </p:cNvPr>
          <p:cNvCxnSpPr>
            <a:cxnSpLocks/>
          </p:cNvCxnSpPr>
          <p:nvPr/>
        </p:nvCxnSpPr>
        <p:spPr>
          <a:xfrm flipH="1">
            <a:off x="5535358" y="2624002"/>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F887735F-E558-2C17-4CB2-A83CBF7B4AE3}"/>
              </a:ext>
              <a:ext uri="{C183D7F6-B498-43B3-948B-1728B52AA6E4}">
                <adec:decorative xmlns:adec="http://schemas.microsoft.com/office/drawing/2017/decorative" val="0"/>
              </a:ext>
            </a:extLst>
          </p:cNvPr>
          <p:cNvSpPr/>
          <p:nvPr/>
        </p:nvSpPr>
        <p:spPr bwMode="auto">
          <a:xfrm>
            <a:off x="8735066"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26" name="Oval 25">
            <a:extLst>
              <a:ext uri="{FF2B5EF4-FFF2-40B4-BE49-F238E27FC236}">
                <a16:creationId xmlns:a16="http://schemas.microsoft.com/office/drawing/2014/main" id="{44B7D158-D6C7-1A00-FC43-CA4BC88C8957}"/>
              </a:ext>
              <a:ext uri="{C183D7F6-B498-43B3-948B-1728B52AA6E4}">
                <adec:decorative xmlns:adec="http://schemas.microsoft.com/office/drawing/2017/decorative" val="0"/>
              </a:ext>
            </a:extLst>
          </p:cNvPr>
          <p:cNvSpPr/>
          <p:nvPr/>
        </p:nvSpPr>
        <p:spPr bwMode="auto">
          <a:xfrm>
            <a:off x="4924680" y="371144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27" name="Oval 26">
            <a:extLst>
              <a:ext uri="{FF2B5EF4-FFF2-40B4-BE49-F238E27FC236}">
                <a16:creationId xmlns:a16="http://schemas.microsoft.com/office/drawing/2014/main" id="{D367A2AD-EEE3-E3D6-CB61-443216A3D1F9}"/>
              </a:ext>
              <a:ext uri="{C183D7F6-B498-43B3-948B-1728B52AA6E4}">
                <adec:decorative xmlns:adec="http://schemas.microsoft.com/office/drawing/2017/decorative" val="0"/>
              </a:ext>
            </a:extLst>
          </p:cNvPr>
          <p:cNvSpPr/>
          <p:nvPr/>
        </p:nvSpPr>
        <p:spPr bwMode="auto">
          <a:xfrm>
            <a:off x="8735066" y="371144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28" name="TextBox 27">
            <a:extLst>
              <a:ext uri="{FF2B5EF4-FFF2-40B4-BE49-F238E27FC236}">
                <a16:creationId xmlns:a16="http://schemas.microsoft.com/office/drawing/2014/main" id="{BA9059CC-9592-345A-6B0E-CD897C45C776}"/>
              </a:ext>
            </a:extLst>
          </p:cNvPr>
          <p:cNvSpPr txBox="1">
            <a:spLocks/>
          </p:cNvSpPr>
          <p:nvPr/>
        </p:nvSpPr>
        <p:spPr>
          <a:xfrm>
            <a:off x="7095622" y="6668326"/>
            <a:ext cx="478941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r">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lang="en-US" sz="800">
                <a:hlinkClick r:id="rId11"/>
              </a:rPr>
              <a:t>Apply encryption using sensitivity labels | Microsoft Learn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113913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4D038-5367-B888-23E2-D87F4264476F}"/>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FCDD7E4B-D8B3-EDD7-9074-61CA4B4923E7}"/>
              </a:ext>
              <a:ext uri="{C183D7F6-B498-43B3-948B-1728B52AA6E4}">
                <adec:decorative xmlns:adec="http://schemas.microsoft.com/office/drawing/2017/decorative" val="1"/>
              </a:ext>
            </a:extLst>
          </p:cNvPr>
          <p:cNvSpPr/>
          <p:nvPr/>
        </p:nvSpPr>
        <p:spPr bwMode="auto">
          <a:xfrm>
            <a:off x="225569" y="2406977"/>
            <a:ext cx="4281377" cy="4017818"/>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485BC61E-68D6-742E-600E-BA0B3DD22D7E}"/>
              </a:ext>
            </a:extLst>
          </p:cNvPr>
          <p:cNvSpPr txBox="1"/>
          <p:nvPr/>
        </p:nvSpPr>
        <p:spPr>
          <a:xfrm>
            <a:off x="608270" y="258890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cxnSp>
        <p:nvCxnSpPr>
          <p:cNvPr id="32" name="!!line2">
            <a:extLst>
              <a:ext uri="{FF2B5EF4-FFF2-40B4-BE49-F238E27FC236}">
                <a16:creationId xmlns:a16="http://schemas.microsoft.com/office/drawing/2014/main" id="{5164441D-B77D-F9AD-1351-BE3B070484D1}"/>
              </a:ext>
              <a:ext uri="{C183D7F6-B498-43B3-948B-1728B52AA6E4}">
                <adec:decorative xmlns:adec="http://schemas.microsoft.com/office/drawing/2017/decorative" val="1"/>
              </a:ext>
            </a:extLst>
          </p:cNvPr>
          <p:cNvCxnSpPr>
            <a:cxnSpLocks/>
          </p:cNvCxnSpPr>
          <p:nvPr/>
        </p:nvCxnSpPr>
        <p:spPr>
          <a:xfrm>
            <a:off x="635525" y="3963102"/>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A24DFC9-926A-45C3-CD15-6A2FF8B56233}"/>
              </a:ext>
            </a:extLst>
          </p:cNvPr>
          <p:cNvSpPr txBox="1">
            <a:spLocks/>
          </p:cNvSpPr>
          <p:nvPr/>
        </p:nvSpPr>
        <p:spPr>
          <a:xfrm>
            <a:off x="445239" y="3104779"/>
            <a:ext cx="3447288"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0" indent="-228600">
              <a:buFont typeface="+mj-lt"/>
              <a:buAutoNum type="arabicParenR"/>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r>
              <a:rPr kumimoji="0" lang="en-US" sz="1200" b="0" i="0" u="none" strike="noStrike" kern="1200" cap="none" spc="0" normalizeH="0" baseline="0" noProof="0">
                <a:ln>
                  <a:noFill/>
                </a:ln>
                <a:solidFill>
                  <a:srgbClr val="0078D4"/>
                </a:solidFill>
                <a:effectLst/>
                <a:uLnTx/>
                <a:uFillTx/>
                <a:latin typeface="Segoe UI"/>
                <a:ea typeface="+mn-ea"/>
                <a:cs typeface="+mn-cs"/>
              </a:rPr>
              <a:t> &gt; </a:t>
            </a:r>
            <a:r>
              <a:rPr lang="en-US" sz="1200">
                <a:solidFill>
                  <a:srgbClr val="000000"/>
                </a:solidFill>
                <a:latin typeface="Segoe UI Semibold"/>
              </a:rPr>
              <a:t>Solutions</a:t>
            </a:r>
            <a:r>
              <a:rPr lang="en-US" sz="1200">
                <a:solidFill>
                  <a:srgbClr val="000000"/>
                </a:solidFill>
                <a:latin typeface="Segoe UI"/>
              </a:rPr>
              <a:t> &gt; </a:t>
            </a:r>
            <a:r>
              <a:rPr lang="en-US" sz="1200">
                <a:solidFill>
                  <a:srgbClr val="000000"/>
                </a:solidFill>
                <a:latin typeface="Segoe UI Semibold"/>
              </a:rPr>
              <a:t>Information</a:t>
            </a:r>
            <a:r>
              <a:rPr lang="en-US" sz="1200">
                <a:solidFill>
                  <a:srgbClr val="000000"/>
                </a:solidFill>
                <a:latin typeface="Segoe UI"/>
              </a:rPr>
              <a:t> </a:t>
            </a:r>
            <a:r>
              <a:rPr lang="en-US" sz="1200">
                <a:solidFill>
                  <a:srgbClr val="000000"/>
                </a:solidFill>
                <a:latin typeface="Segoe UI Semibold"/>
              </a:rPr>
              <a:t>protection</a:t>
            </a:r>
            <a:r>
              <a:rPr kumimoji="0" lang="en-US" sz="1200" b="0" i="0" u="none" strike="noStrike" kern="1200" cap="none" spc="0" normalizeH="0" baseline="0" noProof="0">
                <a:ln>
                  <a:noFill/>
                </a:ln>
                <a:solidFill>
                  <a:srgbClr val="0078D4"/>
                </a:solidFill>
                <a:effectLst/>
                <a:uLnTx/>
                <a:uFillTx/>
                <a:latin typeface="Segoe UI"/>
                <a:ea typeface="+mn-ea"/>
                <a:cs typeface="+mn-cs"/>
              </a:rPr>
              <a:t> </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97078D26-3812-B47F-26CF-0E0AB36C9430}"/>
              </a:ext>
            </a:extLst>
          </p:cNvPr>
          <p:cNvSpPr txBox="1">
            <a:spLocks/>
          </p:cNvSpPr>
          <p:nvPr/>
        </p:nvSpPr>
        <p:spPr>
          <a:xfrm>
            <a:off x="455632" y="4072234"/>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3)  Name policy and choose </a:t>
            </a:r>
            <a:r>
              <a:rPr kumimoji="0" lang="en-US" sz="1200" b="0" i="0" u="none" strike="noStrike" kern="1200" cap="none" spc="0" normalizeH="0" baseline="0" noProof="0">
                <a:ln>
                  <a:noFill/>
                </a:ln>
                <a:solidFill>
                  <a:srgbClr val="000000"/>
                </a:solidFill>
                <a:effectLst/>
                <a:uLnTx/>
                <a:uFillTx/>
                <a:latin typeface="Segoe UI Semibold"/>
                <a:ea typeface="+mn-ea"/>
                <a:cs typeface="+mn-cs"/>
              </a:rPr>
              <a:t>Label to auto-apply</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1" name="TextBox 40">
            <a:extLst>
              <a:ext uri="{FF2B5EF4-FFF2-40B4-BE49-F238E27FC236}">
                <a16:creationId xmlns:a16="http://schemas.microsoft.com/office/drawing/2014/main" id="{F1AB4FBB-5500-8C51-78AE-796ECA5CBF58}"/>
              </a:ext>
            </a:extLst>
          </p:cNvPr>
          <p:cNvSpPr txBox="1">
            <a:spLocks/>
          </p:cNvSpPr>
          <p:nvPr/>
        </p:nvSpPr>
        <p:spPr>
          <a:xfrm>
            <a:off x="458660" y="4428267"/>
            <a:ext cx="3752562" cy="184666"/>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lvl="0" indent="-228600">
              <a:spcAft>
                <a:spcPts val="300"/>
              </a:spcAft>
              <a:buFont typeface="+mj-lt"/>
              <a:buAutoNum type="arabicParenR" startAt="4"/>
              <a:defRPr/>
            </a:pPr>
            <a:r>
              <a:rPr kumimoji="0" lang="en-US" sz="1200" b="0" i="0" u="none" strike="noStrike" kern="1200" cap="none" spc="0" normalizeH="0" baseline="0" noProof="0">
                <a:ln>
                  <a:noFill/>
                </a:ln>
                <a:solidFill>
                  <a:srgbClr val="000000"/>
                </a:solidFill>
                <a:effectLst/>
                <a:uLnTx/>
                <a:uFillTx/>
                <a:latin typeface="Segoe UI"/>
                <a:ea typeface="+mn-ea"/>
                <a:cs typeface="+mn-cs"/>
              </a:rPr>
              <a:t>Choose locations: </a:t>
            </a:r>
            <a:r>
              <a:rPr lang="en-US" sz="1200">
                <a:solidFill>
                  <a:srgbClr val="000000"/>
                </a:solidFill>
                <a:latin typeface="Segoe UI Semibold"/>
              </a:rPr>
              <a:t>Exchange, SharePoint, OneDrive</a:t>
            </a:r>
          </a:p>
        </p:txBody>
      </p:sp>
      <p:cxnSp>
        <p:nvCxnSpPr>
          <p:cNvPr id="42" name="!!line2">
            <a:extLst>
              <a:ext uri="{FF2B5EF4-FFF2-40B4-BE49-F238E27FC236}">
                <a16:creationId xmlns:a16="http://schemas.microsoft.com/office/drawing/2014/main" id="{C29D063A-E8D0-FCCF-5073-5DACF3E1FF0E}"/>
              </a:ext>
              <a:ext uri="{C183D7F6-B498-43B3-948B-1728B52AA6E4}">
                <adec:decorative xmlns:adec="http://schemas.microsoft.com/office/drawing/2017/decorative" val="1"/>
              </a:ext>
            </a:extLst>
          </p:cNvPr>
          <p:cNvCxnSpPr>
            <a:cxnSpLocks/>
          </p:cNvCxnSpPr>
          <p:nvPr/>
        </p:nvCxnSpPr>
        <p:spPr>
          <a:xfrm>
            <a:off x="608270" y="350772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AF9DA5CD-5A00-7B1C-9A40-FA32B60C7CAC}"/>
              </a:ext>
              <a:ext uri="{C183D7F6-B498-43B3-948B-1728B52AA6E4}">
                <adec:decorative xmlns:adec="http://schemas.microsoft.com/office/drawing/2017/decorative" val="1"/>
              </a:ext>
            </a:extLst>
          </p:cNvPr>
          <p:cNvCxnSpPr>
            <a:cxnSpLocks/>
          </p:cNvCxnSpPr>
          <p:nvPr/>
        </p:nvCxnSpPr>
        <p:spPr>
          <a:xfrm>
            <a:off x="608270" y="434194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2B0C82A5-B6AC-5F16-CFBD-B7A6356B79A6}"/>
              </a:ext>
              <a:ext uri="{C183D7F6-B498-43B3-948B-1728B52AA6E4}">
                <adec:decorative xmlns:adec="http://schemas.microsoft.com/office/drawing/2017/decorative" val="1"/>
              </a:ext>
            </a:extLst>
          </p:cNvPr>
          <p:cNvCxnSpPr>
            <a:cxnSpLocks/>
          </p:cNvCxnSpPr>
          <p:nvPr/>
        </p:nvCxnSpPr>
        <p:spPr>
          <a:xfrm>
            <a:off x="608270" y="2939785"/>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C4C903B9-7C54-5754-7399-64ADF2520E7B}"/>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IPG or above</a:t>
            </a:r>
          </a:p>
        </p:txBody>
      </p:sp>
      <p:sp>
        <p:nvSpPr>
          <p:cNvPr id="2" name="Rectangle: Rounded Corners 1">
            <a:extLst>
              <a:ext uri="{FF2B5EF4-FFF2-40B4-BE49-F238E27FC236}">
                <a16:creationId xmlns:a16="http://schemas.microsoft.com/office/drawing/2014/main" id="{AF23EF3B-425A-72B8-2B6C-5E8435E5FB20}"/>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sp>
        <p:nvSpPr>
          <p:cNvPr id="38" name="TextBox 37">
            <a:extLst>
              <a:ext uri="{FF2B5EF4-FFF2-40B4-BE49-F238E27FC236}">
                <a16:creationId xmlns:a16="http://schemas.microsoft.com/office/drawing/2014/main" id="{3BCCDE26-D6C3-E3D6-FBA3-CD6921D1F8ED}"/>
              </a:ext>
            </a:extLst>
          </p:cNvPr>
          <p:cNvSpPr txBox="1">
            <a:spLocks/>
          </p:cNvSpPr>
          <p:nvPr/>
        </p:nvSpPr>
        <p:spPr>
          <a:xfrm>
            <a:off x="455632" y="3511888"/>
            <a:ext cx="4051313" cy="40011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 Select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Policy &gt; Auto-labeling policy &gt; Create auto-labeling policy</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12" name="!!line2">
            <a:extLst>
              <a:ext uri="{FF2B5EF4-FFF2-40B4-BE49-F238E27FC236}">
                <a16:creationId xmlns:a16="http://schemas.microsoft.com/office/drawing/2014/main" id="{A41F23D0-DFCE-6300-F19A-4F42CD2C20D0}"/>
              </a:ext>
              <a:ext uri="{C183D7F6-B498-43B3-948B-1728B52AA6E4}">
                <adec:decorative xmlns:adec="http://schemas.microsoft.com/office/drawing/2017/decorative" val="1"/>
              </a:ext>
            </a:extLst>
          </p:cNvPr>
          <p:cNvCxnSpPr>
            <a:cxnSpLocks/>
          </p:cNvCxnSpPr>
          <p:nvPr/>
        </p:nvCxnSpPr>
        <p:spPr>
          <a:xfrm>
            <a:off x="548019" y="529532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951575-D64D-9AD7-01DE-5E7D0E2AF951}"/>
              </a:ext>
            </a:extLst>
          </p:cNvPr>
          <p:cNvSpPr txBox="1">
            <a:spLocks/>
          </p:cNvSpPr>
          <p:nvPr/>
        </p:nvSpPr>
        <p:spPr>
          <a:xfrm>
            <a:off x="455632" y="5386604"/>
            <a:ext cx="3844159"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a:rPr>
              <a:t>6)  </a:t>
            </a:r>
            <a:r>
              <a:rPr kumimoji="0" lang="en-US" sz="1200" b="0" i="0" u="none" strike="noStrike" kern="1200" cap="none" spc="0" normalizeH="0" baseline="0" noProof="0">
                <a:ln>
                  <a:noFill/>
                </a:ln>
                <a:solidFill>
                  <a:srgbClr val="000000"/>
                </a:solidFill>
                <a:effectLst/>
                <a:uLnTx/>
                <a:uFillTx/>
                <a:latin typeface="Segoe UI"/>
                <a:ea typeface="+mn-ea"/>
                <a:cs typeface="+mn-cs"/>
              </a:rPr>
              <a:t>Choose policy mode: </a:t>
            </a:r>
            <a:r>
              <a:rPr lang="en-US" sz="1200">
                <a:solidFill>
                  <a:srgbClr val="000000"/>
                </a:solidFill>
                <a:latin typeface="Segoe UI Semibold"/>
              </a:rPr>
              <a:t>Run policy in simulation mode and automatically apply after 7 day period</a:t>
            </a:r>
          </a:p>
        </p:txBody>
      </p:sp>
      <p:cxnSp>
        <p:nvCxnSpPr>
          <p:cNvPr id="14" name="!!line2">
            <a:extLst>
              <a:ext uri="{FF2B5EF4-FFF2-40B4-BE49-F238E27FC236}">
                <a16:creationId xmlns:a16="http://schemas.microsoft.com/office/drawing/2014/main" id="{7FB1D875-F8E1-763F-1526-AB174A30FA19}"/>
              </a:ext>
              <a:ext uri="{C183D7F6-B498-43B3-948B-1728B52AA6E4}">
                <adec:decorative xmlns:adec="http://schemas.microsoft.com/office/drawing/2017/decorative" val="1"/>
              </a:ext>
            </a:extLst>
          </p:cNvPr>
          <p:cNvCxnSpPr>
            <a:cxnSpLocks/>
          </p:cNvCxnSpPr>
          <p:nvPr/>
        </p:nvCxnSpPr>
        <p:spPr>
          <a:xfrm>
            <a:off x="599125" y="475229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3A9E463-1EEE-D438-A32D-EAA8AAC73FE2}"/>
              </a:ext>
            </a:extLst>
          </p:cNvPr>
          <p:cNvSpPr txBox="1">
            <a:spLocks/>
          </p:cNvSpPr>
          <p:nvPr/>
        </p:nvSpPr>
        <p:spPr>
          <a:xfrm>
            <a:off x="455633" y="4831499"/>
            <a:ext cx="3752562" cy="407804"/>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30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5)  Define conditions:</a:t>
            </a:r>
          </a:p>
          <a:p>
            <a:pPr marL="685800" lvl="1" indent="-228600">
              <a:spcAft>
                <a:spcPts val="300"/>
              </a:spcAft>
              <a:buFont typeface="Arial" panose="020B0604020202020204" pitchFamily="34" charset="0"/>
              <a:buChar char="•"/>
              <a:defRPr/>
            </a:pPr>
            <a:r>
              <a:rPr lang="en-US" sz="1200">
                <a:solidFill>
                  <a:srgbClr val="000000"/>
                </a:solidFill>
                <a:latin typeface="Segoe UI"/>
              </a:rPr>
              <a:t>Content contains: add </a:t>
            </a:r>
            <a:r>
              <a:rPr lang="en-US" sz="1200">
                <a:solidFill>
                  <a:srgbClr val="000000"/>
                </a:solidFill>
                <a:latin typeface="Segoe UI Semibold"/>
              </a:rPr>
              <a:t>custom SITs</a:t>
            </a:r>
          </a:p>
        </p:txBody>
      </p:sp>
      <p:cxnSp>
        <p:nvCxnSpPr>
          <p:cNvPr id="20" name="!!line2">
            <a:extLst>
              <a:ext uri="{FF2B5EF4-FFF2-40B4-BE49-F238E27FC236}">
                <a16:creationId xmlns:a16="http://schemas.microsoft.com/office/drawing/2014/main" id="{0608CF77-74F1-F232-010E-4C849C15B192}"/>
              </a:ext>
              <a:ext uri="{C183D7F6-B498-43B3-948B-1728B52AA6E4}">
                <adec:decorative xmlns:adec="http://schemas.microsoft.com/office/drawing/2017/decorative" val="1"/>
              </a:ext>
            </a:extLst>
          </p:cNvPr>
          <p:cNvCxnSpPr>
            <a:cxnSpLocks/>
          </p:cNvCxnSpPr>
          <p:nvPr/>
        </p:nvCxnSpPr>
        <p:spPr>
          <a:xfrm>
            <a:off x="599125" y="592264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5E61ED2-41A2-ABB8-1533-9F3B0A5849E2}"/>
              </a:ext>
            </a:extLst>
          </p:cNvPr>
          <p:cNvSpPr txBox="1">
            <a:spLocks/>
          </p:cNvSpPr>
          <p:nvPr/>
        </p:nvSpPr>
        <p:spPr>
          <a:xfrm>
            <a:off x="435122" y="5993529"/>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a:rPr>
              <a:t>7)  </a:t>
            </a:r>
            <a:r>
              <a:rPr kumimoji="0" lang="en-US" sz="1200" b="0" i="0" u="none" strike="noStrike" kern="1200" cap="none" spc="0" normalizeH="0" baseline="0" noProof="0">
                <a:ln>
                  <a:noFill/>
                </a:ln>
                <a:solidFill>
                  <a:srgbClr val="000000"/>
                </a:solidFill>
                <a:effectLst/>
                <a:uLnTx/>
                <a:uFillTx/>
                <a:latin typeface="Segoe UI"/>
                <a:ea typeface="+mn-ea"/>
                <a:cs typeface="+mn-cs"/>
              </a:rPr>
              <a:t>Review and </a:t>
            </a:r>
            <a:r>
              <a:rPr lang="en-US" sz="1200">
                <a:solidFill>
                  <a:srgbClr val="000000"/>
                </a:solidFill>
                <a:latin typeface="Segoe UI Semibold"/>
              </a:rPr>
              <a:t>create policy</a:t>
            </a:r>
          </a:p>
        </p:txBody>
      </p:sp>
      <p:sp>
        <p:nvSpPr>
          <p:cNvPr id="5" name="Title 16">
            <a:extLst>
              <a:ext uri="{FF2B5EF4-FFF2-40B4-BE49-F238E27FC236}">
                <a16:creationId xmlns:a16="http://schemas.microsoft.com/office/drawing/2014/main" id="{B1DDE510-CF71-8011-899C-7B0DBBF8ECF6}"/>
              </a:ext>
            </a:extLst>
          </p:cNvPr>
          <p:cNvSpPr txBox="1">
            <a:spLocks/>
          </p:cNvSpPr>
          <p:nvPr/>
        </p:nvSpPr>
        <p:spPr>
          <a:xfrm>
            <a:off x="608614" y="928148"/>
            <a:ext cx="344728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Service-side auto-labeling ensures that existing files in Share</a:t>
            </a:r>
            <a:r>
              <a:rPr lang="en-US" sz="1200">
                <a:solidFill>
                  <a:srgbClr val="000000"/>
                </a:solidFill>
                <a:latin typeface="Segoe UI"/>
              </a:rPr>
              <a:t>Point and OneDrive, as well as emails in transit through Exchange, are automatically labeled based on content.</a:t>
            </a:r>
            <a:endPar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endParaRPr>
          </a:p>
        </p:txBody>
      </p:sp>
      <p:sp>
        <p:nvSpPr>
          <p:cNvPr id="6" name="Title 1">
            <a:extLst>
              <a:ext uri="{FF2B5EF4-FFF2-40B4-BE49-F238E27FC236}">
                <a16:creationId xmlns:a16="http://schemas.microsoft.com/office/drawing/2014/main" id="{0CF72379-725E-3311-E0EB-8A996875EFFE}"/>
              </a:ext>
            </a:extLst>
          </p:cNvPr>
          <p:cNvSpPr txBox="1">
            <a:spLocks/>
          </p:cNvSpPr>
          <p:nvPr/>
        </p:nvSpPr>
        <p:spPr>
          <a:xfrm>
            <a:off x="588263" y="433205"/>
            <a:ext cx="3841969"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Extend auto-labeling to M365 services</a:t>
            </a:r>
          </a:p>
        </p:txBody>
      </p:sp>
      <p:sp>
        <p:nvSpPr>
          <p:cNvPr id="4" name="TextBox 3">
            <a:extLst>
              <a:ext uri="{FF2B5EF4-FFF2-40B4-BE49-F238E27FC236}">
                <a16:creationId xmlns:a16="http://schemas.microsoft.com/office/drawing/2014/main" id="{E2A223C8-D3B3-4F13-E437-528A77704150}"/>
              </a:ext>
            </a:extLst>
          </p:cNvPr>
          <p:cNvSpPr txBox="1">
            <a:spLocks/>
          </p:cNvSpPr>
          <p:nvPr/>
        </p:nvSpPr>
        <p:spPr>
          <a:xfrm>
            <a:off x="7095622" y="6668326"/>
            <a:ext cx="478941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r">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lang="en-US" sz="800">
                <a:hlinkClick r:id="rId4"/>
              </a:rPr>
              <a:t>Automatically apply a sensitivity label to Microsoft 365 data | Microsoft Learn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11" name="Oval 10">
            <a:extLst>
              <a:ext uri="{FF2B5EF4-FFF2-40B4-BE49-F238E27FC236}">
                <a16:creationId xmlns:a16="http://schemas.microsoft.com/office/drawing/2014/main" id="{B5DAC222-EB99-868F-1895-D4430383CFD7}"/>
              </a:ext>
              <a:ext uri="{C183D7F6-B498-43B3-948B-1728B52AA6E4}">
                <adec:decorative xmlns:adec="http://schemas.microsoft.com/office/drawing/2017/decorative" val="0"/>
              </a:ext>
            </a:extLst>
          </p:cNvPr>
          <p:cNvSpPr/>
          <p:nvPr/>
        </p:nvSpPr>
        <p:spPr bwMode="auto">
          <a:xfrm>
            <a:off x="5022514"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17" name="Oval 16">
            <a:extLst>
              <a:ext uri="{FF2B5EF4-FFF2-40B4-BE49-F238E27FC236}">
                <a16:creationId xmlns:a16="http://schemas.microsoft.com/office/drawing/2014/main" id="{2998FBD5-CA7E-06EF-3AE1-191EC91574AE}"/>
              </a:ext>
              <a:ext uri="{C183D7F6-B498-43B3-948B-1728B52AA6E4}">
                <adec:decorative xmlns:adec="http://schemas.microsoft.com/office/drawing/2017/decorative" val="0"/>
              </a:ext>
            </a:extLst>
          </p:cNvPr>
          <p:cNvSpPr/>
          <p:nvPr/>
        </p:nvSpPr>
        <p:spPr bwMode="auto">
          <a:xfrm>
            <a:off x="8735066"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pic>
        <p:nvPicPr>
          <p:cNvPr id="22" name="Picture 21">
            <a:extLst>
              <a:ext uri="{FF2B5EF4-FFF2-40B4-BE49-F238E27FC236}">
                <a16:creationId xmlns:a16="http://schemas.microsoft.com/office/drawing/2014/main" id="{FBDE7BCA-30FC-49E7-FA21-2D4B7A7B7C0F}"/>
              </a:ext>
            </a:extLst>
          </p:cNvPr>
          <p:cNvPicPr>
            <a:picLocks noChangeAspect="1"/>
          </p:cNvPicPr>
          <p:nvPr/>
        </p:nvPicPr>
        <p:blipFill>
          <a:blip r:embed="rId5"/>
          <a:stretch>
            <a:fillRect/>
          </a:stretch>
        </p:blipFill>
        <p:spPr>
          <a:xfrm>
            <a:off x="4973332" y="1580393"/>
            <a:ext cx="3237949" cy="1900450"/>
          </a:xfrm>
          <a:prstGeom prst="rect">
            <a:avLst/>
          </a:prstGeom>
          <a:ln>
            <a:solidFill>
              <a:schemeClr val="accent1"/>
            </a:solidFill>
          </a:ln>
        </p:spPr>
      </p:pic>
      <p:pic>
        <p:nvPicPr>
          <p:cNvPr id="24" name="Picture 23">
            <a:extLst>
              <a:ext uri="{FF2B5EF4-FFF2-40B4-BE49-F238E27FC236}">
                <a16:creationId xmlns:a16="http://schemas.microsoft.com/office/drawing/2014/main" id="{60CC874C-04EC-8BFC-D074-8C7EC504262B}"/>
              </a:ext>
            </a:extLst>
          </p:cNvPr>
          <p:cNvPicPr>
            <a:picLocks noChangeAspect="1"/>
          </p:cNvPicPr>
          <p:nvPr/>
        </p:nvPicPr>
        <p:blipFill>
          <a:blip r:embed="rId6"/>
          <a:stretch>
            <a:fillRect/>
          </a:stretch>
        </p:blipFill>
        <p:spPr>
          <a:xfrm>
            <a:off x="5924514" y="2470935"/>
            <a:ext cx="1854295" cy="36196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26" name="Picture 25">
            <a:extLst>
              <a:ext uri="{FF2B5EF4-FFF2-40B4-BE49-F238E27FC236}">
                <a16:creationId xmlns:a16="http://schemas.microsoft.com/office/drawing/2014/main" id="{67F491EF-14A5-DE58-DE11-3F79A7010A2E}"/>
              </a:ext>
            </a:extLst>
          </p:cNvPr>
          <p:cNvPicPr>
            <a:picLocks noChangeAspect="1"/>
          </p:cNvPicPr>
          <p:nvPr/>
        </p:nvPicPr>
        <p:blipFill>
          <a:blip r:embed="rId7"/>
          <a:stretch>
            <a:fillRect/>
          </a:stretch>
        </p:blipFill>
        <p:spPr>
          <a:xfrm>
            <a:off x="8677667" y="1580394"/>
            <a:ext cx="3202181" cy="1900450"/>
          </a:xfrm>
          <a:prstGeom prst="rect">
            <a:avLst/>
          </a:prstGeom>
          <a:ln>
            <a:solidFill>
              <a:schemeClr val="accent1"/>
            </a:solidFill>
          </a:ln>
        </p:spPr>
      </p:pic>
      <p:pic>
        <p:nvPicPr>
          <p:cNvPr id="30" name="Picture 29">
            <a:extLst>
              <a:ext uri="{FF2B5EF4-FFF2-40B4-BE49-F238E27FC236}">
                <a16:creationId xmlns:a16="http://schemas.microsoft.com/office/drawing/2014/main" id="{58F72D56-402F-F323-549D-5D9D3DDB94E7}"/>
              </a:ext>
            </a:extLst>
          </p:cNvPr>
          <p:cNvPicPr>
            <a:picLocks noChangeAspect="1"/>
          </p:cNvPicPr>
          <p:nvPr/>
        </p:nvPicPr>
        <p:blipFill>
          <a:blip r:embed="rId8"/>
          <a:stretch>
            <a:fillRect/>
          </a:stretch>
        </p:blipFill>
        <p:spPr>
          <a:xfrm>
            <a:off x="4973332" y="4072234"/>
            <a:ext cx="3246415" cy="1921295"/>
          </a:xfrm>
          <a:prstGeom prst="rect">
            <a:avLst/>
          </a:prstGeom>
          <a:ln>
            <a:solidFill>
              <a:schemeClr val="accent1"/>
            </a:solidFill>
          </a:ln>
        </p:spPr>
      </p:pic>
      <p:pic>
        <p:nvPicPr>
          <p:cNvPr id="34" name="Picture 33">
            <a:extLst>
              <a:ext uri="{FF2B5EF4-FFF2-40B4-BE49-F238E27FC236}">
                <a16:creationId xmlns:a16="http://schemas.microsoft.com/office/drawing/2014/main" id="{75B19CBA-1352-BE95-B774-5C681B1DB849}"/>
              </a:ext>
            </a:extLst>
          </p:cNvPr>
          <p:cNvPicPr>
            <a:picLocks noChangeAspect="1"/>
          </p:cNvPicPr>
          <p:nvPr/>
        </p:nvPicPr>
        <p:blipFill>
          <a:blip r:embed="rId9"/>
          <a:stretch>
            <a:fillRect/>
          </a:stretch>
        </p:blipFill>
        <p:spPr>
          <a:xfrm>
            <a:off x="6159832" y="4729996"/>
            <a:ext cx="1383657" cy="1095221"/>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37" name="Picture 36">
            <a:extLst>
              <a:ext uri="{FF2B5EF4-FFF2-40B4-BE49-F238E27FC236}">
                <a16:creationId xmlns:a16="http://schemas.microsoft.com/office/drawing/2014/main" id="{99E30AC4-718A-AFFD-C920-E4683231789E}"/>
              </a:ext>
            </a:extLst>
          </p:cNvPr>
          <p:cNvPicPr>
            <a:picLocks noChangeAspect="1"/>
          </p:cNvPicPr>
          <p:nvPr/>
        </p:nvPicPr>
        <p:blipFill>
          <a:blip r:embed="rId10"/>
          <a:stretch>
            <a:fillRect/>
          </a:stretch>
        </p:blipFill>
        <p:spPr>
          <a:xfrm>
            <a:off x="8644734" y="4072233"/>
            <a:ext cx="3235114" cy="1921296"/>
          </a:xfrm>
          <a:prstGeom prst="rect">
            <a:avLst/>
          </a:prstGeom>
          <a:ln>
            <a:solidFill>
              <a:schemeClr val="accent1"/>
            </a:solidFill>
          </a:ln>
        </p:spPr>
      </p:pic>
      <p:pic>
        <p:nvPicPr>
          <p:cNvPr id="40" name="Picture 39">
            <a:extLst>
              <a:ext uri="{FF2B5EF4-FFF2-40B4-BE49-F238E27FC236}">
                <a16:creationId xmlns:a16="http://schemas.microsoft.com/office/drawing/2014/main" id="{FC563693-6044-CAC9-F977-ECD844AC223E}"/>
              </a:ext>
            </a:extLst>
          </p:cNvPr>
          <p:cNvPicPr>
            <a:picLocks noChangeAspect="1"/>
          </p:cNvPicPr>
          <p:nvPr/>
        </p:nvPicPr>
        <p:blipFill>
          <a:blip r:embed="rId11"/>
          <a:stretch>
            <a:fillRect/>
          </a:stretch>
        </p:blipFill>
        <p:spPr>
          <a:xfrm>
            <a:off x="9490330" y="4415886"/>
            <a:ext cx="2067360" cy="1467793"/>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45" name="Picture 44">
            <a:extLst>
              <a:ext uri="{FF2B5EF4-FFF2-40B4-BE49-F238E27FC236}">
                <a16:creationId xmlns:a16="http://schemas.microsoft.com/office/drawing/2014/main" id="{0193C7D4-C38B-FDEA-5916-987EC1947CA5}"/>
              </a:ext>
            </a:extLst>
          </p:cNvPr>
          <p:cNvPicPr>
            <a:picLocks noChangeAspect="1"/>
          </p:cNvPicPr>
          <p:nvPr/>
        </p:nvPicPr>
        <p:blipFill>
          <a:blip r:embed="rId12"/>
          <a:stretch>
            <a:fillRect/>
          </a:stretch>
        </p:blipFill>
        <p:spPr>
          <a:xfrm>
            <a:off x="9047006" y="2530618"/>
            <a:ext cx="2654436" cy="387370"/>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46" name="Oval 45">
            <a:extLst>
              <a:ext uri="{FF2B5EF4-FFF2-40B4-BE49-F238E27FC236}">
                <a16:creationId xmlns:a16="http://schemas.microsoft.com/office/drawing/2014/main" id="{328272EE-E53C-5FDB-0FB0-ECAC49BDCD28}"/>
              </a:ext>
              <a:ext uri="{C183D7F6-B498-43B3-948B-1728B52AA6E4}">
                <adec:decorative xmlns:adec="http://schemas.microsoft.com/office/drawing/2017/decorative" val="0"/>
              </a:ext>
            </a:extLst>
          </p:cNvPr>
          <p:cNvSpPr/>
          <p:nvPr/>
        </p:nvSpPr>
        <p:spPr bwMode="auto">
          <a:xfrm>
            <a:off x="5022514" y="3651162"/>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47" name="Oval 46">
            <a:extLst>
              <a:ext uri="{FF2B5EF4-FFF2-40B4-BE49-F238E27FC236}">
                <a16:creationId xmlns:a16="http://schemas.microsoft.com/office/drawing/2014/main" id="{452F05DB-F1B8-9472-C594-43A5BC3DFECA}"/>
              </a:ext>
              <a:ext uri="{C183D7F6-B498-43B3-948B-1728B52AA6E4}">
                <adec:decorative xmlns:adec="http://schemas.microsoft.com/office/drawing/2017/decorative" val="0"/>
              </a:ext>
            </a:extLst>
          </p:cNvPr>
          <p:cNvSpPr/>
          <p:nvPr/>
        </p:nvSpPr>
        <p:spPr bwMode="auto">
          <a:xfrm>
            <a:off x="8735066" y="3651162"/>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spTree>
    <p:extLst>
      <p:ext uri="{BB962C8B-B14F-4D97-AF65-F5344CB8AC3E}">
        <p14:creationId xmlns:p14="http://schemas.microsoft.com/office/powerpoint/2010/main" val="376201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3ED66798-1E6F-D795-7E83-D6C1BA169420}"/>
              </a:ext>
              <a:ext uri="{C183D7F6-B498-43B3-948B-1728B52AA6E4}">
                <adec:decorative xmlns:adec="http://schemas.microsoft.com/office/drawing/2017/decorative" val="1"/>
              </a:ext>
            </a:extLst>
          </p:cNvPr>
          <p:cNvSpPr>
            <a:spLocks/>
          </p:cNvSpPr>
          <p:nvPr/>
        </p:nvSpPr>
        <p:spPr bwMode="auto">
          <a:xfrm>
            <a:off x="1518183" y="1088612"/>
            <a:ext cx="10068813" cy="5173966"/>
          </a:xfrm>
          <a:prstGeom prst="roundRect">
            <a:avLst>
              <a:gd name="adj" fmla="val 3500"/>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82880" rIns="182880" bIns="182880" rtlCol="0" anchor="t">
            <a:noAutofit/>
          </a:bodyPr>
          <a:lstStyle/>
          <a:p>
            <a:pPr marL="0" marR="0" lvl="0" indent="0" algn="l" defTabSz="932742" rtl="0" eaLnBrk="1" fontAlgn="auto" latinLnBrk="0" hangingPunct="1">
              <a:lnSpc>
                <a:spcPct val="100000"/>
              </a:lnSpc>
              <a:spcBef>
                <a:spcPts val="24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cxnSp>
        <p:nvCxnSpPr>
          <p:cNvPr id="69" name="Straight Connector 68">
            <a:extLst>
              <a:ext uri="{FF2B5EF4-FFF2-40B4-BE49-F238E27FC236}">
                <a16:creationId xmlns:a16="http://schemas.microsoft.com/office/drawing/2014/main" id="{5AB9E3A4-0075-B2F0-6EFD-51B25606CF70}"/>
              </a:ext>
              <a:ext uri="{C183D7F6-B498-43B3-948B-1728B52AA6E4}">
                <adec:decorative xmlns:adec="http://schemas.microsoft.com/office/drawing/2017/decorative" val="1"/>
              </a:ext>
            </a:extLst>
          </p:cNvPr>
          <p:cNvCxnSpPr>
            <a:cxnSpLocks/>
          </p:cNvCxnSpPr>
          <p:nvPr/>
        </p:nvCxnSpPr>
        <p:spPr>
          <a:xfrm flipH="1">
            <a:off x="4866673" y="1817953"/>
            <a:ext cx="48126" cy="4335394"/>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2432ABE-4733-EFB6-778A-175F57408AA6}"/>
              </a:ext>
              <a:ext uri="{C183D7F6-B498-43B3-948B-1728B52AA6E4}">
                <adec:decorative xmlns:adec="http://schemas.microsoft.com/office/drawing/2017/decorative" val="1"/>
              </a:ext>
            </a:extLst>
          </p:cNvPr>
          <p:cNvCxnSpPr>
            <a:cxnSpLocks/>
          </p:cNvCxnSpPr>
          <p:nvPr/>
        </p:nvCxnSpPr>
        <p:spPr>
          <a:xfrm flipH="1">
            <a:off x="8185487" y="1817953"/>
            <a:ext cx="8021" cy="4351437"/>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6" name="!!line2">
            <a:extLst>
              <a:ext uri="{FF2B5EF4-FFF2-40B4-BE49-F238E27FC236}">
                <a16:creationId xmlns:a16="http://schemas.microsoft.com/office/drawing/2014/main" id="{91E77596-4E11-E0F8-2FA7-083591FD4BB2}"/>
              </a:ext>
              <a:ext uri="{C183D7F6-B498-43B3-948B-1728B52AA6E4}">
                <adec:decorative xmlns:adec="http://schemas.microsoft.com/office/drawing/2017/decorative" val="1"/>
              </a:ext>
            </a:extLst>
          </p:cNvPr>
          <p:cNvCxnSpPr>
            <a:cxnSpLocks/>
          </p:cNvCxnSpPr>
          <p:nvPr/>
        </p:nvCxnSpPr>
        <p:spPr>
          <a:xfrm>
            <a:off x="1609623" y="4595681"/>
            <a:ext cx="9889062" cy="0"/>
          </a:xfrm>
          <a:prstGeom prst="line">
            <a:avLst/>
          </a:prstGeom>
          <a:ln w="3175" cap="rnd">
            <a:solidFill>
              <a:schemeClr val="bg1">
                <a:lumMod val="85000"/>
              </a:schemeClr>
            </a:solidFill>
            <a:prstDash val="dash"/>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3" name="!!line2">
            <a:extLst>
              <a:ext uri="{FF2B5EF4-FFF2-40B4-BE49-F238E27FC236}">
                <a16:creationId xmlns:a16="http://schemas.microsoft.com/office/drawing/2014/main" id="{682FC1C0-95FF-1D85-2E89-A6D6702F2C71}"/>
              </a:ext>
              <a:ext uri="{C183D7F6-B498-43B3-948B-1728B52AA6E4}">
                <adec:decorative xmlns:adec="http://schemas.microsoft.com/office/drawing/2017/decorative" val="1"/>
              </a:ext>
            </a:extLst>
          </p:cNvPr>
          <p:cNvCxnSpPr>
            <a:cxnSpLocks/>
          </p:cNvCxnSpPr>
          <p:nvPr/>
        </p:nvCxnSpPr>
        <p:spPr>
          <a:xfrm>
            <a:off x="1608406" y="5426945"/>
            <a:ext cx="9889062" cy="0"/>
          </a:xfrm>
          <a:prstGeom prst="line">
            <a:avLst/>
          </a:prstGeom>
          <a:ln w="3175" cap="rnd">
            <a:solidFill>
              <a:schemeClr val="bg1">
                <a:lumMod val="85000"/>
              </a:schemeClr>
            </a:solidFill>
            <a:prstDash val="dash"/>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3091DB55-EB1A-F2C0-680A-B677E53A5F43}"/>
              </a:ext>
            </a:extLst>
          </p:cNvPr>
          <p:cNvSpPr>
            <a:spLocks noGrp="1"/>
          </p:cNvSpPr>
          <p:nvPr>
            <p:ph type="title"/>
          </p:nvPr>
        </p:nvSpPr>
        <p:spPr>
          <a:xfrm>
            <a:off x="571498" y="280068"/>
            <a:ext cx="11018520" cy="738664"/>
          </a:xfrm>
        </p:spPr>
        <p:txBody>
          <a:bodyPr/>
          <a:lstStyle/>
          <a:p>
            <a:r>
              <a:rPr lang="en-US" sz="2800" dirty="0"/>
              <a:t>Lightweight guide to m</a:t>
            </a:r>
            <a:r>
              <a:rPr lang="en-US" sz="2800" noProof="0" dirty="0" err="1"/>
              <a:t>itigate</a:t>
            </a:r>
            <a:r>
              <a:rPr lang="en-US" sz="2800" noProof="0" dirty="0"/>
              <a:t> </a:t>
            </a:r>
            <a:r>
              <a:rPr lang="en-US" sz="2800" noProof="0" dirty="0" err="1"/>
              <a:t>dat</a:t>
            </a:r>
            <a:r>
              <a:rPr lang="en-US" sz="2800" dirty="0"/>
              <a:t>a leakage</a:t>
            </a:r>
            <a:br>
              <a:rPr lang="en-US" sz="2800" dirty="0"/>
            </a:br>
            <a:r>
              <a:rPr lang="en-US" sz="2000" noProof="0" dirty="0"/>
              <a:t>Protect confidential data across M365 estate</a:t>
            </a:r>
            <a:endParaRPr lang="en-US" sz="2800" dirty="0"/>
          </a:p>
        </p:txBody>
      </p:sp>
      <p:sp>
        <p:nvSpPr>
          <p:cNvPr id="57" name="TextBox 56">
            <a:extLst>
              <a:ext uri="{FF2B5EF4-FFF2-40B4-BE49-F238E27FC236}">
                <a16:creationId xmlns:a16="http://schemas.microsoft.com/office/drawing/2014/main" id="{9960CB4B-2821-7C85-64C9-D0161D31A8B6}"/>
              </a:ext>
            </a:extLst>
          </p:cNvPr>
          <p:cNvSpPr txBox="1">
            <a:spLocks/>
          </p:cNvSpPr>
          <p:nvPr/>
        </p:nvSpPr>
        <p:spPr>
          <a:xfrm>
            <a:off x="1609623" y="1180053"/>
            <a:ext cx="3235394"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Good</a:t>
            </a:r>
          </a:p>
        </p:txBody>
      </p:sp>
      <p:sp>
        <p:nvSpPr>
          <p:cNvPr id="63" name="Graphic 39" descr="Icon of a shield">
            <a:extLst>
              <a:ext uri="{FF2B5EF4-FFF2-40B4-BE49-F238E27FC236}">
                <a16:creationId xmlns:a16="http://schemas.microsoft.com/office/drawing/2014/main" id="{380336EA-F14D-C018-54E3-C90AFBDB2121}"/>
              </a:ext>
            </a:extLst>
          </p:cNvPr>
          <p:cNvSpPr>
            <a:spLocks/>
          </p:cNvSpPr>
          <p:nvPr/>
        </p:nvSpPr>
        <p:spPr>
          <a:xfrm>
            <a:off x="4438636" y="1300320"/>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BB28A48D-A9C1-AE56-6458-68C9122E190F}"/>
              </a:ext>
            </a:extLst>
          </p:cNvPr>
          <p:cNvSpPr txBox="1">
            <a:spLocks/>
          </p:cNvSpPr>
          <p:nvPr/>
        </p:nvSpPr>
        <p:spPr>
          <a:xfrm>
            <a:off x="4936456" y="1180053"/>
            <a:ext cx="3235394"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lvl="1">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Better</a:t>
            </a:r>
          </a:p>
        </p:txBody>
      </p:sp>
      <p:sp>
        <p:nvSpPr>
          <p:cNvPr id="64" name="Graphic 39" descr="Icon of a shield">
            <a:extLst>
              <a:ext uri="{FF2B5EF4-FFF2-40B4-BE49-F238E27FC236}">
                <a16:creationId xmlns:a16="http://schemas.microsoft.com/office/drawing/2014/main" id="{5080895F-F9C5-5FB7-A8FC-2A373C827910}"/>
              </a:ext>
            </a:extLst>
          </p:cNvPr>
          <p:cNvSpPr>
            <a:spLocks/>
          </p:cNvSpPr>
          <p:nvPr/>
        </p:nvSpPr>
        <p:spPr>
          <a:xfrm>
            <a:off x="7765470" y="1300320"/>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BB667F55-AB29-B740-1E9B-A42E6A51AAEB}"/>
              </a:ext>
            </a:extLst>
          </p:cNvPr>
          <p:cNvSpPr txBox="1">
            <a:spLocks/>
          </p:cNvSpPr>
          <p:nvPr/>
        </p:nvSpPr>
        <p:spPr>
          <a:xfrm>
            <a:off x="8263291" y="1180053"/>
            <a:ext cx="3235394"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lvl="1">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Best</a:t>
            </a:r>
          </a:p>
        </p:txBody>
      </p:sp>
      <p:sp>
        <p:nvSpPr>
          <p:cNvPr id="67" name="Graphic 39" descr="Icon of a shield">
            <a:extLst>
              <a:ext uri="{FF2B5EF4-FFF2-40B4-BE49-F238E27FC236}">
                <a16:creationId xmlns:a16="http://schemas.microsoft.com/office/drawing/2014/main" id="{2CF83553-B6F0-1A16-23CD-9F5A4EE25BC7}"/>
              </a:ext>
            </a:extLst>
          </p:cNvPr>
          <p:cNvSpPr>
            <a:spLocks/>
          </p:cNvSpPr>
          <p:nvPr/>
        </p:nvSpPr>
        <p:spPr>
          <a:xfrm>
            <a:off x="11092304" y="1300320"/>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Top Corners Rounded 10">
            <a:extLst>
              <a:ext uri="{FF2B5EF4-FFF2-40B4-BE49-F238E27FC236}">
                <a16:creationId xmlns:a16="http://schemas.microsoft.com/office/drawing/2014/main" id="{8B490448-F0B5-3327-81FF-06EB739A332D}"/>
              </a:ext>
            </a:extLst>
          </p:cNvPr>
          <p:cNvSpPr/>
          <p:nvPr/>
        </p:nvSpPr>
        <p:spPr bwMode="auto">
          <a:xfrm rot="16200000">
            <a:off x="-258042" y="2647495"/>
            <a:ext cx="2605768" cy="946680"/>
          </a:xfrm>
          <a:prstGeom prst="round2SameRect">
            <a:avLst>
              <a:gd name="adj1" fmla="val 88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Activities</a:t>
            </a:r>
          </a:p>
        </p:txBody>
      </p:sp>
      <p:sp>
        <p:nvSpPr>
          <p:cNvPr id="2" name="TextBox 1">
            <a:extLst>
              <a:ext uri="{FF2B5EF4-FFF2-40B4-BE49-F238E27FC236}">
                <a16:creationId xmlns:a16="http://schemas.microsoft.com/office/drawing/2014/main" id="{59C3CCE1-CB90-D573-7867-1B2EC6723442}"/>
              </a:ext>
            </a:extLst>
          </p:cNvPr>
          <p:cNvSpPr txBox="1"/>
          <p:nvPr/>
        </p:nvSpPr>
        <p:spPr>
          <a:xfrm>
            <a:off x="1689100" y="1817953"/>
            <a:ext cx="3076440" cy="233910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a:spcAft>
                <a:spcPts val="800"/>
              </a:spcAft>
              <a:defRPr/>
            </a:pPr>
            <a:r>
              <a:rPr lang="en-US" sz="1200" b="1">
                <a:solidFill>
                  <a:srgbClr val="000000"/>
                </a:solidFill>
                <a:latin typeface="Segoe UI"/>
              </a:rPr>
              <a:t>Create sensitivity and sub labels</a:t>
            </a:r>
            <a:r>
              <a:rPr lang="en-US" sz="1200">
                <a:solidFill>
                  <a:srgbClr val="000000"/>
                </a:solidFill>
                <a:latin typeface="Segoe UI"/>
              </a:rPr>
              <a:t>: Define and publish a ‘Confidential/</a:t>
            </a:r>
            <a:r>
              <a:rPr lang="en-US" sz="1200" err="1">
                <a:solidFill>
                  <a:srgbClr val="000000"/>
                </a:solidFill>
                <a:latin typeface="Segoe UI"/>
              </a:rPr>
              <a:t>AllEmployees</a:t>
            </a:r>
            <a:r>
              <a:rPr lang="en-US" sz="1200">
                <a:solidFill>
                  <a:srgbClr val="000000"/>
                </a:solidFill>
                <a:latin typeface="Segoe UI"/>
              </a:rPr>
              <a:t>' label for files and SharePoint sites</a:t>
            </a:r>
            <a:endParaRPr lang="en-US" sz="1200" b="0" i="0" u="none" strike="noStrike" kern="1200" cap="none" spc="0" normalizeH="0" baseline="0" noProof="0">
              <a:ln>
                <a:noFill/>
              </a:ln>
              <a:solidFill>
                <a:srgbClr val="000000"/>
              </a:solidFill>
              <a:effectLst/>
              <a:uLnTx/>
              <a:uFillTx/>
              <a:latin typeface="Segoe UI"/>
              <a:cs typeface="Segoe UI"/>
            </a:endParaRPr>
          </a:p>
          <a:p>
            <a:pPr>
              <a:spcAft>
                <a:spcPts val="800"/>
              </a:spcAft>
              <a:defRPr/>
            </a:pPr>
            <a:r>
              <a:rPr lang="en-US" sz="1200" b="1">
                <a:solidFill>
                  <a:srgbClr val="000000"/>
                </a:solidFill>
                <a:latin typeface="Segoe UI"/>
              </a:rPr>
              <a:t>Set default label</a:t>
            </a:r>
            <a:r>
              <a:rPr lang="en-US" sz="1200">
                <a:solidFill>
                  <a:srgbClr val="000000"/>
                </a:solidFill>
                <a:latin typeface="Segoe UI"/>
              </a:rPr>
              <a:t>: Automatically apply ‘Confidential\</a:t>
            </a:r>
            <a:r>
              <a:rPr lang="en-US" sz="1200" err="1">
                <a:solidFill>
                  <a:srgbClr val="000000"/>
                </a:solidFill>
                <a:latin typeface="Segoe UI"/>
              </a:rPr>
              <a:t>AllEmployees</a:t>
            </a:r>
            <a:r>
              <a:rPr lang="en-US" sz="1200">
                <a:solidFill>
                  <a:srgbClr val="000000"/>
                </a:solidFill>
                <a:latin typeface="Segoe UI"/>
              </a:rPr>
              <a:t>’ label to new files created in M365</a:t>
            </a:r>
            <a:endParaRPr lang="en-US" sz="1200" b="0" i="0" u="none" strike="noStrike" kern="1200" cap="none" spc="0" normalizeH="0" baseline="0" noProof="0">
              <a:ln>
                <a:noFill/>
              </a:ln>
              <a:solidFill>
                <a:srgbClr val="000000"/>
              </a:solidFill>
              <a:effectLst/>
              <a:uLnTx/>
              <a:uFillTx/>
              <a:latin typeface="Segoe UI"/>
              <a:cs typeface="Segoe UI"/>
            </a:endParaRPr>
          </a:p>
          <a:p>
            <a:pPr>
              <a:spcAft>
                <a:spcPts val="800"/>
              </a:spcAft>
              <a:defRPr/>
            </a:pPr>
            <a:r>
              <a:rPr lang="en-US" sz="1200" b="1">
                <a:solidFill>
                  <a:srgbClr val="000000"/>
                </a:solidFill>
                <a:latin typeface="Segoe UI"/>
              </a:rPr>
              <a:t>Apply basic DLP policy</a:t>
            </a:r>
            <a:r>
              <a:rPr lang="en-US" sz="1200">
                <a:solidFill>
                  <a:srgbClr val="000000"/>
                </a:solidFill>
                <a:latin typeface="Segoe UI"/>
              </a:rPr>
              <a:t>: Block sharing of labeled content via SharePoint, OneDrive and Exchange</a:t>
            </a:r>
          </a:p>
          <a:p>
            <a:pPr>
              <a:spcAft>
                <a:spcPts val="800"/>
              </a:spcAft>
              <a:defRPr/>
            </a:pPr>
            <a:r>
              <a:rPr lang="en-US" sz="1200" b="1">
                <a:solidFill>
                  <a:srgbClr val="000000"/>
                </a:solidFill>
                <a:latin typeface="Segoe UI"/>
              </a:rPr>
              <a:t>Enable Audit logging</a:t>
            </a:r>
            <a:r>
              <a:rPr lang="en-US" sz="1200">
                <a:solidFill>
                  <a:srgbClr val="000000"/>
                </a:solidFill>
                <a:latin typeface="Segoe UI"/>
              </a:rPr>
              <a:t>: Track user and admin activity across M365</a:t>
            </a:r>
          </a:p>
        </p:txBody>
      </p:sp>
      <p:sp>
        <p:nvSpPr>
          <p:cNvPr id="3" name="TextBox 2">
            <a:extLst>
              <a:ext uri="{FF2B5EF4-FFF2-40B4-BE49-F238E27FC236}">
                <a16:creationId xmlns:a16="http://schemas.microsoft.com/office/drawing/2014/main" id="{978FAE5F-D4B1-B064-B9EB-44770EC1AE64}"/>
              </a:ext>
            </a:extLst>
          </p:cNvPr>
          <p:cNvSpPr txBox="1"/>
          <p:nvPr/>
        </p:nvSpPr>
        <p:spPr>
          <a:xfrm>
            <a:off x="5015933" y="1817953"/>
            <a:ext cx="3076440" cy="270843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a:spcAft>
                <a:spcPts val="800"/>
              </a:spcAft>
              <a:defRPr/>
            </a:pPr>
            <a:r>
              <a:rPr lang="en-US" sz="1200" b="1">
                <a:solidFill>
                  <a:srgbClr val="000000"/>
                </a:solidFill>
                <a:latin typeface="Segoe UI"/>
              </a:rPr>
              <a:t>Create custom SITs: </a:t>
            </a:r>
            <a:r>
              <a:rPr lang="en-US" sz="1200">
                <a:solidFill>
                  <a:srgbClr val="000000"/>
                </a:solidFill>
                <a:latin typeface="Segoe UI"/>
              </a:rPr>
              <a:t>Detect and classify data unique to your organization, like internal project codes, intellectual property</a:t>
            </a:r>
          </a:p>
          <a:p>
            <a:pPr>
              <a:spcAft>
                <a:spcPts val="800"/>
              </a:spcAft>
              <a:defRPr/>
            </a:pPr>
            <a:r>
              <a:rPr lang="en-US" sz="1200" b="1">
                <a:solidFill>
                  <a:srgbClr val="000000"/>
                </a:solidFill>
                <a:latin typeface="Segoe UI"/>
                <a:ea typeface="+mn-lt"/>
              </a:rPr>
              <a:t>Configure client-side auto-labeling</a:t>
            </a:r>
            <a:r>
              <a:rPr lang="en-US" sz="1200">
                <a:solidFill>
                  <a:srgbClr val="000000"/>
                </a:solidFill>
                <a:latin typeface="Segoe UI"/>
              </a:rPr>
              <a:t>: Use custom-built SITs and auto-apply labels in Office apps as users create or edit content</a:t>
            </a:r>
          </a:p>
          <a:p>
            <a:pPr>
              <a:spcAft>
                <a:spcPts val="800"/>
              </a:spcAft>
              <a:defRPr/>
            </a:pPr>
            <a:r>
              <a:rPr lang="en-US" sz="1200" b="1">
                <a:solidFill>
                  <a:srgbClr val="000000"/>
                </a:solidFill>
                <a:latin typeface="Segoe UI"/>
              </a:rPr>
              <a:t>Enable Teams and Endpoint DLP</a:t>
            </a:r>
            <a:r>
              <a:rPr lang="en-US" sz="1200">
                <a:solidFill>
                  <a:srgbClr val="000000"/>
                </a:solidFill>
                <a:latin typeface="Segoe UI"/>
              </a:rPr>
              <a:t>: Create policies to block sensitive files from USB copy, printing, sharing externally, etc.</a:t>
            </a:r>
          </a:p>
          <a:p>
            <a:pPr>
              <a:spcAft>
                <a:spcPts val="800"/>
              </a:spcAft>
              <a:defRPr/>
            </a:pPr>
            <a:r>
              <a:rPr lang="en-US" sz="1200" b="1">
                <a:solidFill>
                  <a:srgbClr val="000000"/>
                </a:solidFill>
                <a:latin typeface="Segoe UI"/>
              </a:rPr>
              <a:t>Apply email protection</a:t>
            </a:r>
            <a:r>
              <a:rPr lang="en-US" sz="1200">
                <a:solidFill>
                  <a:srgbClr val="000000"/>
                </a:solidFill>
                <a:latin typeface="Segoe UI"/>
              </a:rPr>
              <a:t>: Use DLP to block emails with custom-built SITs and auto-label the email to inherit highest sensitivity from any attached or linked files</a:t>
            </a:r>
          </a:p>
        </p:txBody>
      </p:sp>
      <p:sp>
        <p:nvSpPr>
          <p:cNvPr id="5" name="TextBox 4">
            <a:extLst>
              <a:ext uri="{FF2B5EF4-FFF2-40B4-BE49-F238E27FC236}">
                <a16:creationId xmlns:a16="http://schemas.microsoft.com/office/drawing/2014/main" id="{1D997D63-5AA9-F374-5953-51C74451DFC8}"/>
              </a:ext>
            </a:extLst>
          </p:cNvPr>
          <p:cNvSpPr txBox="1"/>
          <p:nvPr/>
        </p:nvSpPr>
        <p:spPr>
          <a:xfrm>
            <a:off x="8342767" y="1817953"/>
            <a:ext cx="3154701" cy="25237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a:spcAft>
                <a:spcPts val="800"/>
              </a:spcAft>
              <a:defRPr/>
            </a:pPr>
            <a:r>
              <a:rPr lang="en-US" sz="1200" b="1">
                <a:solidFill>
                  <a:srgbClr val="000000"/>
                </a:solidFill>
                <a:latin typeface="Segoe UI"/>
              </a:rPr>
              <a:t>Encrypt files</a:t>
            </a:r>
            <a:r>
              <a:rPr lang="en-US" sz="1200">
                <a:solidFill>
                  <a:srgbClr val="000000"/>
                </a:solidFill>
                <a:latin typeface="Segoe UI"/>
              </a:rPr>
              <a:t>: Apply encryption to content labeled with high-sensitivity sub-labels or containing critical SITs </a:t>
            </a:r>
          </a:p>
          <a:p>
            <a:pPr>
              <a:spcAft>
                <a:spcPts val="800"/>
              </a:spcAft>
              <a:defRPr/>
            </a:pPr>
            <a:r>
              <a:rPr lang="en-US" sz="1200" b="1">
                <a:solidFill>
                  <a:srgbClr val="000000"/>
                </a:solidFill>
                <a:latin typeface="Segoe UI"/>
              </a:rPr>
              <a:t>Extend service-side auto-labeling</a:t>
            </a:r>
            <a:r>
              <a:rPr lang="en-US" sz="1200">
                <a:solidFill>
                  <a:srgbClr val="000000"/>
                </a:solidFill>
                <a:latin typeface="Segoe UI"/>
              </a:rPr>
              <a:t>: Auto-label existing files and emails in transit across SharePoint, OneDrive, Exchange</a:t>
            </a:r>
          </a:p>
          <a:p>
            <a:pPr>
              <a:spcAft>
                <a:spcPts val="800"/>
              </a:spcAft>
              <a:defRPr/>
            </a:pPr>
            <a:r>
              <a:rPr lang="en-US" sz="1200" b="1">
                <a:solidFill>
                  <a:srgbClr val="000000"/>
                </a:solidFill>
                <a:latin typeface="Segoe UI"/>
              </a:rPr>
              <a:t>Run Insider Risk </a:t>
            </a:r>
            <a:r>
              <a:rPr lang="en-US" sz="1200" b="1" err="1">
                <a:solidFill>
                  <a:srgbClr val="000000"/>
                </a:solidFill>
                <a:latin typeface="Segoe UI"/>
              </a:rPr>
              <a:t>Mgmt</a:t>
            </a:r>
            <a:r>
              <a:rPr lang="en-US" sz="1200" b="1">
                <a:solidFill>
                  <a:srgbClr val="000000"/>
                </a:solidFill>
                <a:latin typeface="Segoe UI"/>
              </a:rPr>
              <a:t> Analytics</a:t>
            </a:r>
            <a:r>
              <a:rPr lang="en-US" sz="1200">
                <a:solidFill>
                  <a:srgbClr val="000000"/>
                </a:solidFill>
                <a:latin typeface="Segoe UI"/>
              </a:rPr>
              <a:t>: Identify top risks and receive recommendations on pre-built policies to configure</a:t>
            </a:r>
          </a:p>
          <a:p>
            <a:pPr>
              <a:spcAft>
                <a:spcPts val="800"/>
              </a:spcAft>
              <a:defRPr/>
            </a:pPr>
            <a:r>
              <a:rPr lang="en-US" sz="1200" b="1">
                <a:solidFill>
                  <a:srgbClr val="000000"/>
                </a:solidFill>
                <a:latin typeface="Segoe UI"/>
              </a:rPr>
              <a:t>Enable Adaptive Protection: </a:t>
            </a:r>
            <a:r>
              <a:rPr lang="en-US" sz="1200">
                <a:solidFill>
                  <a:srgbClr val="000000"/>
                </a:solidFill>
                <a:latin typeface="Segoe UI"/>
              </a:rPr>
              <a:t>Dynamically adjust DLP and Conditional Access policies based on user’s risky activity</a:t>
            </a:r>
          </a:p>
        </p:txBody>
      </p:sp>
      <p:grpSp>
        <p:nvGrpSpPr>
          <p:cNvPr id="15" name="Group 14" descr="Arrow pointing downwards">
            <a:extLst>
              <a:ext uri="{FF2B5EF4-FFF2-40B4-BE49-F238E27FC236}">
                <a16:creationId xmlns:a16="http://schemas.microsoft.com/office/drawing/2014/main" id="{E61BFD5E-5AB4-25AC-607C-BF733A5F85E5}"/>
              </a:ext>
            </a:extLst>
          </p:cNvPr>
          <p:cNvGrpSpPr/>
          <p:nvPr/>
        </p:nvGrpSpPr>
        <p:grpSpPr>
          <a:xfrm>
            <a:off x="3118674" y="4496977"/>
            <a:ext cx="217292" cy="217292"/>
            <a:chOff x="-220615" y="4760304"/>
            <a:chExt cx="217292" cy="217292"/>
          </a:xfrm>
        </p:grpSpPr>
        <p:sp>
          <p:nvSpPr>
            <p:cNvPr id="13" name="Oval 12">
              <a:extLst>
                <a:ext uri="{FF2B5EF4-FFF2-40B4-BE49-F238E27FC236}">
                  <a16:creationId xmlns:a16="http://schemas.microsoft.com/office/drawing/2014/main" id="{25DEEED7-55B6-86A5-EA23-F0D31AAF068E}"/>
                </a:ext>
                <a:ext uri="{C183D7F6-B498-43B3-948B-1728B52AA6E4}">
                  <adec:decorative xmlns:adec="http://schemas.microsoft.com/office/drawing/2017/decorative" val="1"/>
                </a:ext>
              </a:extLst>
            </p:cNvPr>
            <p:cNvSpPr/>
            <p:nvPr/>
          </p:nvSpPr>
          <p:spPr bwMode="auto">
            <a:xfrm rot="5400000">
              <a:off x="-220615" y="4760304"/>
              <a:ext cx="217292" cy="217292"/>
            </a:xfrm>
            <a:prstGeom prst="ellipse">
              <a:avLst/>
            </a:prstGeom>
            <a:solidFill>
              <a:srgbClr val="0078D4"/>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14" name="Graphic 13" descr="Arrow pointing right">
              <a:extLst>
                <a:ext uri="{FF2B5EF4-FFF2-40B4-BE49-F238E27FC236}">
                  <a16:creationId xmlns:a16="http://schemas.microsoft.com/office/drawing/2014/main" id="{AE3179A0-224F-6CE1-159D-27502155B31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18235" y="4762684"/>
              <a:ext cx="212532" cy="212532"/>
            </a:xfrm>
            <a:prstGeom prst="rect">
              <a:avLst/>
            </a:prstGeom>
          </p:spPr>
        </p:pic>
      </p:grpSp>
      <p:grpSp>
        <p:nvGrpSpPr>
          <p:cNvPr id="78" name="Group 77" descr="Arrow pointing downwards">
            <a:extLst>
              <a:ext uri="{FF2B5EF4-FFF2-40B4-BE49-F238E27FC236}">
                <a16:creationId xmlns:a16="http://schemas.microsoft.com/office/drawing/2014/main" id="{1F7C4E2A-2D54-D9CF-341F-D96051DA11C3}"/>
              </a:ext>
            </a:extLst>
          </p:cNvPr>
          <p:cNvGrpSpPr/>
          <p:nvPr/>
        </p:nvGrpSpPr>
        <p:grpSpPr>
          <a:xfrm>
            <a:off x="6445507" y="4496977"/>
            <a:ext cx="217292" cy="217292"/>
            <a:chOff x="6445507" y="4106284"/>
            <a:chExt cx="217292" cy="217292"/>
          </a:xfrm>
        </p:grpSpPr>
        <p:sp>
          <p:nvSpPr>
            <p:cNvPr id="73" name="Oval 72">
              <a:extLst>
                <a:ext uri="{FF2B5EF4-FFF2-40B4-BE49-F238E27FC236}">
                  <a16:creationId xmlns:a16="http://schemas.microsoft.com/office/drawing/2014/main" id="{FAABCAF3-D9C6-14CA-8794-BF3A8E60A518}"/>
                </a:ext>
                <a:ext uri="{C183D7F6-B498-43B3-948B-1728B52AA6E4}">
                  <adec:decorative xmlns:adec="http://schemas.microsoft.com/office/drawing/2017/decorative" val="1"/>
                </a:ext>
              </a:extLst>
            </p:cNvPr>
            <p:cNvSpPr/>
            <p:nvPr/>
          </p:nvSpPr>
          <p:spPr bwMode="auto">
            <a:xfrm rot="5400000">
              <a:off x="6445507" y="4106284"/>
              <a:ext cx="217292" cy="217292"/>
            </a:xfrm>
            <a:prstGeom prst="ellipse">
              <a:avLst/>
            </a:prstGeom>
            <a:solidFill>
              <a:srgbClr val="49C5B1"/>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4" name="Graphic 73" descr="Arrow pointing right">
              <a:extLst>
                <a:ext uri="{FF2B5EF4-FFF2-40B4-BE49-F238E27FC236}">
                  <a16:creationId xmlns:a16="http://schemas.microsoft.com/office/drawing/2014/main" id="{FFA4523D-BC9F-997B-C050-3BDF53D69A90}"/>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447887" y="4108664"/>
              <a:ext cx="212532" cy="212532"/>
            </a:xfrm>
            <a:prstGeom prst="rect">
              <a:avLst/>
            </a:prstGeom>
          </p:spPr>
        </p:pic>
      </p:grpSp>
      <p:grpSp>
        <p:nvGrpSpPr>
          <p:cNvPr id="79" name="Group 78" descr="Arrow pointing downwards">
            <a:extLst>
              <a:ext uri="{FF2B5EF4-FFF2-40B4-BE49-F238E27FC236}">
                <a16:creationId xmlns:a16="http://schemas.microsoft.com/office/drawing/2014/main" id="{C69D4E8C-DE22-5011-EF4F-D6B19E402AA2}"/>
              </a:ext>
            </a:extLst>
          </p:cNvPr>
          <p:cNvGrpSpPr/>
          <p:nvPr/>
        </p:nvGrpSpPr>
        <p:grpSpPr>
          <a:xfrm>
            <a:off x="9772341" y="4496977"/>
            <a:ext cx="217292" cy="217292"/>
            <a:chOff x="9772341" y="4106284"/>
            <a:chExt cx="217292" cy="217292"/>
          </a:xfrm>
        </p:grpSpPr>
        <p:sp>
          <p:nvSpPr>
            <p:cNvPr id="76" name="Oval 75">
              <a:extLst>
                <a:ext uri="{FF2B5EF4-FFF2-40B4-BE49-F238E27FC236}">
                  <a16:creationId xmlns:a16="http://schemas.microsoft.com/office/drawing/2014/main" id="{811C6BE1-0C59-F40A-E1DD-3F5FAD53187D}"/>
                </a:ext>
                <a:ext uri="{C183D7F6-B498-43B3-948B-1728B52AA6E4}">
                  <adec:decorative xmlns:adec="http://schemas.microsoft.com/office/drawing/2017/decorative" val="1"/>
                </a:ext>
              </a:extLst>
            </p:cNvPr>
            <p:cNvSpPr/>
            <p:nvPr/>
          </p:nvSpPr>
          <p:spPr bwMode="auto">
            <a:xfrm rot="5400000">
              <a:off x="9772341" y="4106284"/>
              <a:ext cx="217292" cy="217292"/>
            </a:xfrm>
            <a:prstGeom prst="ellipse">
              <a:avLst/>
            </a:prstGeom>
            <a:solidFill>
              <a:schemeClr val="accent2">
                <a:lumMod val="50000"/>
              </a:schemeClr>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7" name="Graphic 76" descr="Arrow pointing right">
              <a:extLst>
                <a:ext uri="{FF2B5EF4-FFF2-40B4-BE49-F238E27FC236}">
                  <a16:creationId xmlns:a16="http://schemas.microsoft.com/office/drawing/2014/main" id="{ACB5FAC6-178F-A103-09C7-B2983CE20578}"/>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774721" y="4108664"/>
              <a:ext cx="212532" cy="212532"/>
            </a:xfrm>
            <a:prstGeom prst="rect">
              <a:avLst/>
            </a:prstGeom>
          </p:spPr>
        </p:pic>
      </p:grpSp>
      <p:grpSp>
        <p:nvGrpSpPr>
          <p:cNvPr id="23" name="Group 22" descr="Icon of a checkmark">
            <a:extLst>
              <a:ext uri="{FF2B5EF4-FFF2-40B4-BE49-F238E27FC236}">
                <a16:creationId xmlns:a16="http://schemas.microsoft.com/office/drawing/2014/main" id="{537F2834-0C12-539A-12C8-B287469FA7CE}"/>
              </a:ext>
            </a:extLst>
          </p:cNvPr>
          <p:cNvGrpSpPr/>
          <p:nvPr/>
        </p:nvGrpSpPr>
        <p:grpSpPr>
          <a:xfrm>
            <a:off x="11426032" y="4407349"/>
            <a:ext cx="354012" cy="354012"/>
            <a:chOff x="11426032" y="4099601"/>
            <a:chExt cx="354012" cy="354012"/>
          </a:xfrm>
        </p:grpSpPr>
        <p:sp>
          <p:nvSpPr>
            <p:cNvPr id="8" name="Oval 7">
              <a:extLst>
                <a:ext uri="{FF2B5EF4-FFF2-40B4-BE49-F238E27FC236}">
                  <a16:creationId xmlns:a16="http://schemas.microsoft.com/office/drawing/2014/main" id="{C7EA5C96-2529-5D39-8863-3047E42320D0}"/>
                </a:ext>
                <a:ext uri="{C183D7F6-B498-43B3-948B-1728B52AA6E4}">
                  <adec:decorative xmlns:adec="http://schemas.microsoft.com/office/drawing/2017/decorative" val="1"/>
                </a:ext>
              </a:extLst>
            </p:cNvPr>
            <p:cNvSpPr/>
            <p:nvPr/>
          </p:nvSpPr>
          <p:spPr bwMode="auto">
            <a:xfrm>
              <a:off x="11426032" y="4099601"/>
              <a:ext cx="354012" cy="354012"/>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2" name="Graphic 20">
              <a:extLst>
                <a:ext uri="{FF2B5EF4-FFF2-40B4-BE49-F238E27FC236}">
                  <a16:creationId xmlns:a16="http://schemas.microsoft.com/office/drawing/2014/main" id="{B9FBB7B0-BF1E-0C77-E838-DA2A3177F46B}"/>
                </a:ext>
              </a:extLst>
            </p:cNvPr>
            <p:cNvSpPr/>
            <p:nvPr/>
          </p:nvSpPr>
          <p:spPr>
            <a:xfrm>
              <a:off x="11497470" y="4198933"/>
              <a:ext cx="211136" cy="155348"/>
            </a:xfrm>
            <a:custGeom>
              <a:avLst/>
              <a:gdLst>
                <a:gd name="connsiteX0" fmla="*/ 12014 w 161568"/>
                <a:gd name="connsiteY0" fmla="*/ 63830 h 118878"/>
                <a:gd name="connsiteX1" fmla="*/ 1917 w 161568"/>
                <a:gd name="connsiteY1" fmla="*/ 64186 h 118878"/>
                <a:gd name="connsiteX2" fmla="*/ 1917 w 161568"/>
                <a:gd name="connsiteY2" fmla="*/ 73926 h 118878"/>
                <a:gd name="connsiteX3" fmla="*/ 44780 w 161568"/>
                <a:gd name="connsiteY3" fmla="*/ 116789 h 118878"/>
                <a:gd name="connsiteX4" fmla="*/ 54876 w 161568"/>
                <a:gd name="connsiteY4" fmla="*/ 116789 h 118878"/>
                <a:gd name="connsiteX5" fmla="*/ 159651 w 161568"/>
                <a:gd name="connsiteY5" fmla="*/ 12014 h 118878"/>
                <a:gd name="connsiteX6" fmla="*/ 159295 w 161568"/>
                <a:gd name="connsiteY6" fmla="*/ 1917 h 118878"/>
                <a:gd name="connsiteX7" fmla="*/ 149555 w 161568"/>
                <a:gd name="connsiteY7" fmla="*/ 1917 h 118878"/>
                <a:gd name="connsiteX8" fmla="*/ 49828 w 161568"/>
                <a:gd name="connsiteY8" fmla="*/ 101644 h 118878"/>
                <a:gd name="connsiteX9" fmla="*/ 12014 w 161568"/>
                <a:gd name="connsiteY9" fmla="*/ 63830 h 11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568" h="118878">
                  <a:moveTo>
                    <a:pt x="12014" y="63830"/>
                  </a:moveTo>
                  <a:cubicBezTo>
                    <a:pt x="9127" y="61140"/>
                    <a:pt x="4607" y="61300"/>
                    <a:pt x="1917" y="64186"/>
                  </a:cubicBezTo>
                  <a:cubicBezTo>
                    <a:pt x="-639" y="66929"/>
                    <a:pt x="-639" y="71183"/>
                    <a:pt x="1917" y="73926"/>
                  </a:cubicBezTo>
                  <a:lnTo>
                    <a:pt x="44780" y="116789"/>
                  </a:lnTo>
                  <a:cubicBezTo>
                    <a:pt x="47569" y="119575"/>
                    <a:pt x="52087" y="119575"/>
                    <a:pt x="54876" y="116789"/>
                  </a:cubicBezTo>
                  <a:lnTo>
                    <a:pt x="159651" y="12014"/>
                  </a:lnTo>
                  <a:cubicBezTo>
                    <a:pt x="162341" y="9127"/>
                    <a:pt x="162181" y="4607"/>
                    <a:pt x="159295" y="1917"/>
                  </a:cubicBezTo>
                  <a:cubicBezTo>
                    <a:pt x="156552" y="-639"/>
                    <a:pt x="152298" y="-639"/>
                    <a:pt x="149555" y="1917"/>
                  </a:cubicBezTo>
                  <a:lnTo>
                    <a:pt x="49828" y="101644"/>
                  </a:lnTo>
                  <a:lnTo>
                    <a:pt x="12014" y="63830"/>
                  </a:lnTo>
                  <a:close/>
                </a:path>
              </a:pathLst>
            </a:custGeom>
            <a:solidFill>
              <a:srgbClr val="C03BC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 name="Rectangle: Top Corners Rounded 101">
            <a:extLst>
              <a:ext uri="{FF2B5EF4-FFF2-40B4-BE49-F238E27FC236}">
                <a16:creationId xmlns:a16="http://schemas.microsoft.com/office/drawing/2014/main" id="{66693B2C-01B9-5B06-15DC-75CE261A50ED}"/>
              </a:ext>
            </a:extLst>
          </p:cNvPr>
          <p:cNvSpPr/>
          <p:nvPr/>
        </p:nvSpPr>
        <p:spPr bwMode="auto">
          <a:xfrm rot="16200000">
            <a:off x="671712" y="4504354"/>
            <a:ext cx="792011" cy="914594"/>
          </a:xfrm>
          <a:prstGeom prst="round2SameRect">
            <a:avLst>
              <a:gd name="adj1" fmla="val 98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Outcomes</a:t>
            </a:r>
          </a:p>
        </p:txBody>
      </p:sp>
      <p:sp>
        <p:nvSpPr>
          <p:cNvPr id="80" name="Graphic 39" descr="Icon of a shield">
            <a:extLst>
              <a:ext uri="{FF2B5EF4-FFF2-40B4-BE49-F238E27FC236}">
                <a16:creationId xmlns:a16="http://schemas.microsoft.com/office/drawing/2014/main" id="{277448FE-AA6F-6E70-24EC-4920BCE29599}"/>
              </a:ext>
            </a:extLst>
          </p:cNvPr>
          <p:cNvSpPr>
            <a:spLocks/>
          </p:cNvSpPr>
          <p:nvPr/>
        </p:nvSpPr>
        <p:spPr>
          <a:xfrm>
            <a:off x="1689100" y="4848924"/>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F84A569B-AC79-014F-93FF-AF85A6CC6A51}"/>
              </a:ext>
            </a:extLst>
          </p:cNvPr>
          <p:cNvSpPr txBox="1">
            <a:spLocks/>
          </p:cNvSpPr>
          <p:nvPr/>
        </p:nvSpPr>
        <p:spPr>
          <a:xfrm>
            <a:off x="2075588" y="4798963"/>
            <a:ext cx="2570751" cy="369332"/>
          </a:xfrm>
          <a:prstGeom prst="rect">
            <a:avLst/>
          </a:prstGeom>
          <a:noFill/>
        </p:spPr>
        <p:txBody>
          <a:bodyPr wrap="square" lIns="0" tIns="0" rIns="0" bIns="0" anchor="t">
            <a:spAutoFit/>
          </a:bodyPr>
          <a:lstStyle/>
          <a:p>
            <a:pPr>
              <a:defRPr/>
            </a:pPr>
            <a:r>
              <a:rPr lang="en-US" sz="1200">
                <a:solidFill>
                  <a:srgbClr val="000000"/>
                </a:solidFill>
                <a:latin typeface="Segoe UI"/>
                <a:cs typeface="Segoe UI"/>
              </a:rPr>
              <a:t>Establish foundational data security with minimal configuration</a:t>
            </a:r>
          </a:p>
        </p:txBody>
      </p:sp>
      <p:sp>
        <p:nvSpPr>
          <p:cNvPr id="81" name="Graphic 39" descr="Icon of a shield">
            <a:extLst>
              <a:ext uri="{FF2B5EF4-FFF2-40B4-BE49-F238E27FC236}">
                <a16:creationId xmlns:a16="http://schemas.microsoft.com/office/drawing/2014/main" id="{294ACD60-EABF-8667-6F0C-2C7D8662DC2A}"/>
              </a:ext>
            </a:extLst>
          </p:cNvPr>
          <p:cNvSpPr>
            <a:spLocks/>
          </p:cNvSpPr>
          <p:nvPr/>
        </p:nvSpPr>
        <p:spPr>
          <a:xfrm>
            <a:off x="5015933" y="4848924"/>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8CD66BF5-565E-2A8F-185C-0B37D048FED6}"/>
              </a:ext>
            </a:extLst>
          </p:cNvPr>
          <p:cNvSpPr txBox="1">
            <a:spLocks/>
          </p:cNvSpPr>
          <p:nvPr/>
        </p:nvSpPr>
        <p:spPr>
          <a:xfrm>
            <a:off x="5395239" y="4811155"/>
            <a:ext cx="2570751" cy="369332"/>
          </a:xfrm>
          <a:prstGeom prst="rect">
            <a:avLst/>
          </a:prstGeom>
          <a:noFill/>
        </p:spPr>
        <p:txBody>
          <a:bodyPr wrap="square" lIns="0" tIns="0" rIns="0" bIns="0" anchor="t">
            <a:spAutoFit/>
          </a:bodyPr>
          <a:lstStyle/>
          <a:p>
            <a:pPr>
              <a:defRPr/>
            </a:pPr>
            <a:r>
              <a:rPr lang="en-US" sz="1200">
                <a:solidFill>
                  <a:srgbClr val="000000"/>
                </a:solidFill>
                <a:latin typeface="Segoe UI"/>
                <a:ea typeface="+mn-lt"/>
                <a:cs typeface="Segoe UI"/>
              </a:rPr>
              <a:t>Expand protection to endpoints and automate classification</a:t>
            </a:r>
            <a:endParaRPr lang="en-US"/>
          </a:p>
        </p:txBody>
      </p:sp>
      <p:sp>
        <p:nvSpPr>
          <p:cNvPr id="82" name="Graphic 39" descr="Icon of a shield">
            <a:extLst>
              <a:ext uri="{FF2B5EF4-FFF2-40B4-BE49-F238E27FC236}">
                <a16:creationId xmlns:a16="http://schemas.microsoft.com/office/drawing/2014/main" id="{4D1F52C9-5942-1FEB-B3D5-BEDB4A75FF8F}"/>
              </a:ext>
            </a:extLst>
          </p:cNvPr>
          <p:cNvSpPr>
            <a:spLocks/>
          </p:cNvSpPr>
          <p:nvPr/>
        </p:nvSpPr>
        <p:spPr>
          <a:xfrm>
            <a:off x="8342768" y="4848924"/>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TextBox 130">
            <a:extLst>
              <a:ext uri="{FF2B5EF4-FFF2-40B4-BE49-F238E27FC236}">
                <a16:creationId xmlns:a16="http://schemas.microsoft.com/office/drawing/2014/main" id="{8C81EDF9-0B24-D33B-1958-A287E139258D}"/>
              </a:ext>
            </a:extLst>
          </p:cNvPr>
          <p:cNvSpPr txBox="1">
            <a:spLocks/>
          </p:cNvSpPr>
          <p:nvPr/>
        </p:nvSpPr>
        <p:spPr>
          <a:xfrm>
            <a:off x="8713545" y="4798963"/>
            <a:ext cx="2570751" cy="369332"/>
          </a:xfrm>
          <a:prstGeom prst="rect">
            <a:avLst/>
          </a:prstGeom>
          <a:noFill/>
          <a:ln>
            <a:noFill/>
          </a:ln>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Continuous improvement of data security practices</a:t>
            </a:r>
            <a:endParaRPr lang="en-US" sz="1200" b="0" i="0" u="none" strike="noStrike" kern="1200" cap="none" spc="0" normalizeH="0" baseline="0" noProof="0">
              <a:ln>
                <a:noFill/>
              </a:ln>
              <a:solidFill>
                <a:srgbClr val="000000"/>
              </a:solidFill>
              <a:effectLst/>
              <a:uLnTx/>
              <a:uFillTx/>
              <a:latin typeface="Segoe UI"/>
              <a:cs typeface="Segoe UI"/>
            </a:endParaRPr>
          </a:p>
        </p:txBody>
      </p:sp>
      <p:sp>
        <p:nvSpPr>
          <p:cNvPr id="103" name="Rectangle: Top Corners Rounded 102">
            <a:extLst>
              <a:ext uri="{FF2B5EF4-FFF2-40B4-BE49-F238E27FC236}">
                <a16:creationId xmlns:a16="http://schemas.microsoft.com/office/drawing/2014/main" id="{808D9FD0-1032-A116-B97E-3ED024E3ECE7}"/>
              </a:ext>
            </a:extLst>
          </p:cNvPr>
          <p:cNvSpPr/>
          <p:nvPr/>
        </p:nvSpPr>
        <p:spPr bwMode="auto">
          <a:xfrm rot="16200000">
            <a:off x="718815" y="5371208"/>
            <a:ext cx="729892" cy="930639"/>
          </a:xfrm>
          <a:prstGeom prst="round2SameRect">
            <a:avLst>
              <a:gd name="adj1" fmla="val 139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Effort*</a:t>
            </a:r>
          </a:p>
        </p:txBody>
      </p:sp>
      <p:pic>
        <p:nvPicPr>
          <p:cNvPr id="152" name="Graphic 151" descr="Hourglass Finished with solid fill">
            <a:extLst>
              <a:ext uri="{FF2B5EF4-FFF2-40B4-BE49-F238E27FC236}">
                <a16:creationId xmlns:a16="http://schemas.microsoft.com/office/drawing/2014/main" id="{559AC23F-DA0E-03DA-DC8B-CF9A28D291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89100" y="5720430"/>
            <a:ext cx="281272" cy="281272"/>
          </a:xfrm>
          <a:prstGeom prst="rect">
            <a:avLst/>
          </a:prstGeom>
          <a:effectLst/>
        </p:spPr>
      </p:pic>
      <p:sp>
        <p:nvSpPr>
          <p:cNvPr id="86" name="TextBox 85">
            <a:extLst>
              <a:ext uri="{FF2B5EF4-FFF2-40B4-BE49-F238E27FC236}">
                <a16:creationId xmlns:a16="http://schemas.microsoft.com/office/drawing/2014/main" id="{4EDDD061-1552-7025-2A45-DAA22C86F389}"/>
              </a:ext>
            </a:extLst>
          </p:cNvPr>
          <p:cNvSpPr txBox="1">
            <a:spLocks/>
          </p:cNvSpPr>
          <p:nvPr/>
        </p:nvSpPr>
        <p:spPr>
          <a:xfrm>
            <a:off x="2085577" y="5753344"/>
            <a:ext cx="2423160" cy="215444"/>
          </a:xfrm>
          <a:prstGeom prst="rect">
            <a:avLst/>
          </a:prstGeom>
          <a:noFill/>
        </p:spPr>
        <p:txBody>
          <a:bodyPr wrap="square" lIns="0" tIns="0" rIns="0" bIns="0" anchor="t">
            <a:spAutoFit/>
          </a:bodyPr>
          <a:lstStyle>
            <a:defPPr>
              <a:defRPr lang="en-US"/>
            </a:defPPr>
            <a:lvl1pPr>
              <a:defRPr sz="1400"/>
            </a:lvl1pPr>
          </a:lstStyle>
          <a:p>
            <a:pPr>
              <a:defRPr/>
            </a:pPr>
            <a:r>
              <a:rPr lang="en-US">
                <a:solidFill>
                  <a:srgbClr val="000000"/>
                </a:solidFill>
                <a:latin typeface="Segoe UI"/>
              </a:rPr>
              <a:t>1-2 weeks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pic>
        <p:nvPicPr>
          <p:cNvPr id="87" name="Graphic 86" descr="Hourglass Finished with solid fill">
            <a:extLst>
              <a:ext uri="{FF2B5EF4-FFF2-40B4-BE49-F238E27FC236}">
                <a16:creationId xmlns:a16="http://schemas.microsoft.com/office/drawing/2014/main" id="{2B1CF3DD-1FAA-530C-C7B8-4B57050333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25922" y="5720430"/>
            <a:ext cx="281272" cy="281272"/>
          </a:xfrm>
          <a:prstGeom prst="rect">
            <a:avLst/>
          </a:prstGeom>
          <a:effectLst/>
        </p:spPr>
      </p:pic>
      <p:sp>
        <p:nvSpPr>
          <p:cNvPr id="88" name="TextBox 87">
            <a:extLst>
              <a:ext uri="{FF2B5EF4-FFF2-40B4-BE49-F238E27FC236}">
                <a16:creationId xmlns:a16="http://schemas.microsoft.com/office/drawing/2014/main" id="{3C078B6C-CDCC-F06D-7B51-9E0DFCBE56AE}"/>
              </a:ext>
            </a:extLst>
          </p:cNvPr>
          <p:cNvSpPr txBox="1">
            <a:spLocks/>
          </p:cNvSpPr>
          <p:nvPr/>
        </p:nvSpPr>
        <p:spPr>
          <a:xfrm>
            <a:off x="5422399" y="5753344"/>
            <a:ext cx="2423160" cy="215444"/>
          </a:xfrm>
          <a:prstGeom prst="rect">
            <a:avLst/>
          </a:prstGeom>
          <a:noFill/>
        </p:spPr>
        <p:txBody>
          <a:bodyPr wrap="square" lIns="0" tIns="0" rIns="0" bIns="0" anchor="t">
            <a:spAutoFit/>
          </a:bodyPr>
          <a:lstStyle>
            <a:defPPr>
              <a:defRPr lang="en-US"/>
            </a:defPPr>
            <a:lvl1pPr>
              <a:defRPr sz="14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2–4 weeks</a:t>
            </a:r>
          </a:p>
        </p:txBody>
      </p:sp>
      <p:pic>
        <p:nvPicPr>
          <p:cNvPr id="92" name="Graphic 91" descr="Hourglass Finished with solid fill">
            <a:extLst>
              <a:ext uri="{FF2B5EF4-FFF2-40B4-BE49-F238E27FC236}">
                <a16:creationId xmlns:a16="http://schemas.microsoft.com/office/drawing/2014/main" id="{6A41D342-BE88-0437-3DDC-0F8A56A0A0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52757" y="5720430"/>
            <a:ext cx="281272" cy="281272"/>
          </a:xfrm>
          <a:prstGeom prst="rect">
            <a:avLst/>
          </a:prstGeom>
          <a:effectLst/>
        </p:spPr>
      </p:pic>
      <p:sp>
        <p:nvSpPr>
          <p:cNvPr id="93" name="TextBox 92">
            <a:extLst>
              <a:ext uri="{FF2B5EF4-FFF2-40B4-BE49-F238E27FC236}">
                <a16:creationId xmlns:a16="http://schemas.microsoft.com/office/drawing/2014/main" id="{676465CC-821C-1ED3-338E-6BFD57AA11EF}"/>
              </a:ext>
            </a:extLst>
          </p:cNvPr>
          <p:cNvSpPr txBox="1">
            <a:spLocks/>
          </p:cNvSpPr>
          <p:nvPr/>
        </p:nvSpPr>
        <p:spPr>
          <a:xfrm>
            <a:off x="8749234" y="5753344"/>
            <a:ext cx="2423160" cy="215444"/>
          </a:xfrm>
          <a:prstGeom prst="rect">
            <a:avLst/>
          </a:prstGeom>
          <a:noFill/>
        </p:spPr>
        <p:txBody>
          <a:bodyPr wrap="square" lIns="0" tIns="0" rIns="0" bIns="0" anchor="t">
            <a:spAutoFit/>
          </a:bodyPr>
          <a:lstStyle>
            <a:defPPr>
              <a:defRPr lang="en-US"/>
            </a:defPPr>
            <a:lvl1pPr>
              <a:defRPr sz="1400"/>
            </a:lvl1pPr>
          </a:lstStyle>
          <a:p>
            <a:pPr>
              <a:defRPr/>
            </a:pPr>
            <a:r>
              <a:rPr lang="en-US">
                <a:solidFill>
                  <a:srgbClr val="000000"/>
                </a:solidFill>
                <a:latin typeface="Segoe UI"/>
              </a:rPr>
              <a:t>1-2 weeks</a:t>
            </a:r>
            <a:endParaRPr lang="en-US">
              <a:ea typeface="+mn-ea"/>
              <a:cs typeface="+mn-cs"/>
            </a:endParaRPr>
          </a:p>
        </p:txBody>
      </p:sp>
      <p:sp>
        <p:nvSpPr>
          <p:cNvPr id="84" name="TextBox 83">
            <a:extLst>
              <a:ext uri="{FF2B5EF4-FFF2-40B4-BE49-F238E27FC236}">
                <a16:creationId xmlns:a16="http://schemas.microsoft.com/office/drawing/2014/main" id="{FD1B3598-6D96-41CB-C4FF-3F2CBF64B587}"/>
              </a:ext>
            </a:extLst>
          </p:cNvPr>
          <p:cNvSpPr txBox="1"/>
          <p:nvPr/>
        </p:nvSpPr>
        <p:spPr>
          <a:xfrm>
            <a:off x="580097" y="6599225"/>
            <a:ext cx="788325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*Suggested efforts should be reviewed into timelines based on your tenant size and organizational complexity</a:t>
            </a:r>
          </a:p>
        </p:txBody>
      </p:sp>
    </p:spTree>
    <p:extLst>
      <p:ext uri="{BB962C8B-B14F-4D97-AF65-F5344CB8AC3E}">
        <p14:creationId xmlns:p14="http://schemas.microsoft.com/office/powerpoint/2010/main" val="290390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323CF-1D26-6F38-49EF-B25EA83C7344}"/>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0E59B5E7-7AFD-D220-B7F5-627062135151}"/>
              </a:ext>
              <a:ext uri="{C183D7F6-B498-43B3-948B-1728B52AA6E4}">
                <adec:decorative xmlns:adec="http://schemas.microsoft.com/office/drawing/2017/decorative" val="1"/>
              </a:ext>
            </a:extLst>
          </p:cNvPr>
          <p:cNvSpPr/>
          <p:nvPr/>
        </p:nvSpPr>
        <p:spPr bwMode="auto">
          <a:xfrm>
            <a:off x="225569" y="2406977"/>
            <a:ext cx="4281377" cy="3568522"/>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D0F86F6D-283A-F92D-858E-E7BA1C917701}"/>
              </a:ext>
            </a:extLst>
          </p:cNvPr>
          <p:cNvSpPr txBox="1"/>
          <p:nvPr/>
        </p:nvSpPr>
        <p:spPr>
          <a:xfrm>
            <a:off x="608270" y="258890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cxnSp>
        <p:nvCxnSpPr>
          <p:cNvPr id="32" name="!!line2">
            <a:extLst>
              <a:ext uri="{FF2B5EF4-FFF2-40B4-BE49-F238E27FC236}">
                <a16:creationId xmlns:a16="http://schemas.microsoft.com/office/drawing/2014/main" id="{9F75DA0B-E38B-37A9-DEDC-33B87CA23EE8}"/>
              </a:ext>
              <a:ext uri="{C183D7F6-B498-43B3-948B-1728B52AA6E4}">
                <adec:decorative xmlns:adec="http://schemas.microsoft.com/office/drawing/2017/decorative" val="1"/>
              </a:ext>
            </a:extLst>
          </p:cNvPr>
          <p:cNvCxnSpPr>
            <a:cxnSpLocks/>
          </p:cNvCxnSpPr>
          <p:nvPr/>
        </p:nvCxnSpPr>
        <p:spPr>
          <a:xfrm>
            <a:off x="608270" y="389221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6C9784-B398-8C8F-CA3A-F57114C1ADAC}"/>
              </a:ext>
            </a:extLst>
          </p:cNvPr>
          <p:cNvSpPr txBox="1">
            <a:spLocks/>
          </p:cNvSpPr>
          <p:nvPr/>
        </p:nvSpPr>
        <p:spPr>
          <a:xfrm>
            <a:off x="445239" y="3104779"/>
            <a:ext cx="3447288"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lvl="0" indent="-228600">
              <a:buFont typeface="+mj-lt"/>
              <a:buAutoNum type="arabicParenR"/>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r>
              <a:rPr kumimoji="0" lang="en-US" sz="1200" b="0" i="0" u="none" strike="noStrike" kern="1200" cap="none" spc="0" normalizeH="0" baseline="0" noProof="0">
                <a:ln>
                  <a:noFill/>
                </a:ln>
                <a:solidFill>
                  <a:srgbClr val="0078D4"/>
                </a:solidFill>
                <a:effectLst/>
                <a:uLnTx/>
                <a:uFillTx/>
                <a:latin typeface="Segoe UI"/>
                <a:ea typeface="+mn-ea"/>
                <a:cs typeface="+mn-cs"/>
              </a:rPr>
              <a:t>&gt; </a:t>
            </a:r>
            <a:r>
              <a:rPr lang="en-US" sz="1200">
                <a:solidFill>
                  <a:srgbClr val="000000"/>
                </a:solidFill>
                <a:latin typeface="Segoe UI Semibold"/>
              </a:rPr>
              <a:t>Solutions</a:t>
            </a:r>
            <a:r>
              <a:rPr lang="en-US" sz="1200">
                <a:solidFill>
                  <a:srgbClr val="000000"/>
                </a:solidFill>
                <a:latin typeface="Segoe UI"/>
              </a:rPr>
              <a:t> &gt; </a:t>
            </a:r>
            <a:r>
              <a:rPr lang="en-US" sz="1200">
                <a:solidFill>
                  <a:srgbClr val="000000"/>
                </a:solidFill>
                <a:latin typeface="Segoe UI Semibold"/>
              </a:rPr>
              <a:t>Insider Risk Management</a:t>
            </a:r>
            <a:r>
              <a:rPr kumimoji="0" lang="en-US" sz="1200" b="0" i="0" u="none" strike="noStrike" kern="1200" cap="none" spc="0" normalizeH="0" baseline="0" noProof="0">
                <a:ln>
                  <a:noFill/>
                </a:ln>
                <a:solidFill>
                  <a:srgbClr val="0078D4"/>
                </a:solidFill>
                <a:effectLst/>
                <a:uLnTx/>
                <a:uFillTx/>
                <a:latin typeface="Segoe UI"/>
                <a:ea typeface="+mn-ea"/>
                <a:cs typeface="+mn-cs"/>
              </a:rPr>
              <a:t> </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C079FAFC-8758-4FF2-0115-7241C18D97FD}"/>
              </a:ext>
            </a:extLst>
          </p:cNvPr>
          <p:cNvSpPr txBox="1">
            <a:spLocks/>
          </p:cNvSpPr>
          <p:nvPr/>
        </p:nvSpPr>
        <p:spPr>
          <a:xfrm>
            <a:off x="470046" y="3968454"/>
            <a:ext cx="3752562" cy="369332"/>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kumimoji="0" lang="en-US" sz="1200" b="0" i="0" u="none" strike="noStrike" kern="1200" cap="none" spc="0" normalizeH="0" baseline="0" noProof="0">
                <a:ln>
                  <a:noFill/>
                </a:ln>
                <a:solidFill>
                  <a:srgbClr val="000000"/>
                </a:solidFill>
                <a:effectLst/>
                <a:uLnTx/>
                <a:uFillTx/>
                <a:latin typeface="Segoe UI"/>
                <a:ea typeface="+mn-ea"/>
                <a:cs typeface="+mn-cs"/>
              </a:rPr>
              <a:t>3)  Review results and click </a:t>
            </a:r>
            <a:r>
              <a:rPr lang="en-US" sz="1200">
                <a:solidFill>
                  <a:srgbClr val="000000"/>
                </a:solidFill>
                <a:latin typeface="Segoe UI Semibold"/>
              </a:rPr>
              <a:t>View details </a:t>
            </a:r>
            <a:r>
              <a:rPr lang="pl-PL" sz="1200">
                <a:solidFill>
                  <a:srgbClr val="000000"/>
                </a:solidFill>
                <a:latin typeface="Segoe UI"/>
              </a:rPr>
              <a:t>to</a:t>
            </a:r>
            <a:r>
              <a:rPr lang="en-US" sz="1200">
                <a:solidFill>
                  <a:srgbClr val="000000"/>
                </a:solidFill>
                <a:latin typeface="Segoe UI"/>
              </a:rPr>
              <a:t> get recommended policies based on your top risks.</a:t>
            </a:r>
            <a:endParaRPr lang="en-US" sz="1200">
              <a:solidFill>
                <a:srgbClr val="000000"/>
              </a:solidFill>
              <a:latin typeface="Segoe UI Semibold"/>
            </a:endParaRPr>
          </a:p>
        </p:txBody>
      </p:sp>
      <p:cxnSp>
        <p:nvCxnSpPr>
          <p:cNvPr id="42" name="!!line2">
            <a:extLst>
              <a:ext uri="{FF2B5EF4-FFF2-40B4-BE49-F238E27FC236}">
                <a16:creationId xmlns:a16="http://schemas.microsoft.com/office/drawing/2014/main" id="{2F85112A-DE98-094B-23DA-068F6C8A48E3}"/>
              </a:ext>
              <a:ext uri="{C183D7F6-B498-43B3-948B-1728B52AA6E4}">
                <adec:decorative xmlns:adec="http://schemas.microsoft.com/office/drawing/2017/decorative" val="1"/>
              </a:ext>
            </a:extLst>
          </p:cNvPr>
          <p:cNvCxnSpPr>
            <a:cxnSpLocks/>
          </p:cNvCxnSpPr>
          <p:nvPr/>
        </p:nvCxnSpPr>
        <p:spPr>
          <a:xfrm>
            <a:off x="608270" y="347937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070C4A8C-687C-D9B9-739E-BD752EDF0739}"/>
              </a:ext>
              <a:ext uri="{C183D7F6-B498-43B3-948B-1728B52AA6E4}">
                <adec:decorative xmlns:adec="http://schemas.microsoft.com/office/drawing/2017/decorative" val="1"/>
              </a:ext>
            </a:extLst>
          </p:cNvPr>
          <p:cNvCxnSpPr>
            <a:cxnSpLocks/>
          </p:cNvCxnSpPr>
          <p:nvPr/>
        </p:nvCxnSpPr>
        <p:spPr>
          <a:xfrm>
            <a:off x="608270" y="446386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0E6B211F-59A7-2B34-4AA6-C6B44615DA11}"/>
              </a:ext>
              <a:ext uri="{C183D7F6-B498-43B3-948B-1728B52AA6E4}">
                <adec:decorative xmlns:adec="http://schemas.microsoft.com/office/drawing/2017/decorative" val="1"/>
              </a:ext>
            </a:extLst>
          </p:cNvPr>
          <p:cNvCxnSpPr>
            <a:cxnSpLocks/>
          </p:cNvCxnSpPr>
          <p:nvPr/>
        </p:nvCxnSpPr>
        <p:spPr>
          <a:xfrm>
            <a:off x="608270" y="2939785"/>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632782DD-FE01-1E37-E389-8B9E60768DEF}"/>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000" b="1" i="0" u="none" strike="noStrike" kern="1200" cap="none" spc="0" normalizeH="0" baseline="0" noProof="0">
                <a:ln w="3175">
                  <a:noFill/>
                </a:ln>
                <a:solidFill>
                  <a:schemeClr val="bg1"/>
                </a:solidFill>
                <a:effectLst/>
                <a:uLnTx/>
                <a:uFillTx/>
                <a:latin typeface="Segoe Sans Display Semibold" pitchFamily="2" charset="0"/>
                <a:ea typeface="+mn-ea"/>
                <a:cs typeface="Segoe Sans Display Semibold" pitchFamily="2" charset="0"/>
              </a:rPr>
              <a:t>Available with E5C or above</a:t>
            </a:r>
          </a:p>
        </p:txBody>
      </p:sp>
      <p:sp>
        <p:nvSpPr>
          <p:cNvPr id="2" name="Rectangle: Rounded Corners 1">
            <a:extLst>
              <a:ext uri="{FF2B5EF4-FFF2-40B4-BE49-F238E27FC236}">
                <a16:creationId xmlns:a16="http://schemas.microsoft.com/office/drawing/2014/main" id="{2F8BB45D-E701-B7AC-2E82-93217F584A1E}"/>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Detect risky activities</a:t>
            </a:r>
          </a:p>
        </p:txBody>
      </p:sp>
      <p:sp>
        <p:nvSpPr>
          <p:cNvPr id="38" name="TextBox 37">
            <a:extLst>
              <a:ext uri="{FF2B5EF4-FFF2-40B4-BE49-F238E27FC236}">
                <a16:creationId xmlns:a16="http://schemas.microsoft.com/office/drawing/2014/main" id="{A765EB34-B5FB-9214-8A6D-6938596725B4}"/>
              </a:ext>
            </a:extLst>
          </p:cNvPr>
          <p:cNvSpPr txBox="1">
            <a:spLocks/>
          </p:cNvSpPr>
          <p:nvPr/>
        </p:nvSpPr>
        <p:spPr>
          <a:xfrm>
            <a:off x="455633" y="3458359"/>
            <a:ext cx="3852894" cy="40011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  Under</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Overview &gt; Turn on analytics to scan for potential risks&gt; ‘Turn on Analytics’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12" name="!!line2">
            <a:extLst>
              <a:ext uri="{FF2B5EF4-FFF2-40B4-BE49-F238E27FC236}">
                <a16:creationId xmlns:a16="http://schemas.microsoft.com/office/drawing/2014/main" id="{40665071-C81C-D049-6304-7D096190EA2C}"/>
              </a:ext>
              <a:ext uri="{C183D7F6-B498-43B3-948B-1728B52AA6E4}">
                <adec:decorative xmlns:adec="http://schemas.microsoft.com/office/drawing/2017/decorative" val="1"/>
              </a:ext>
            </a:extLst>
          </p:cNvPr>
          <p:cNvCxnSpPr>
            <a:cxnSpLocks/>
          </p:cNvCxnSpPr>
          <p:nvPr/>
        </p:nvCxnSpPr>
        <p:spPr>
          <a:xfrm>
            <a:off x="548019" y="5416066"/>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4CFF6B1-439C-73C4-4C3F-2C349C151E14}"/>
              </a:ext>
            </a:extLst>
          </p:cNvPr>
          <p:cNvSpPr txBox="1">
            <a:spLocks/>
          </p:cNvSpPr>
          <p:nvPr/>
        </p:nvSpPr>
        <p:spPr>
          <a:xfrm>
            <a:off x="480920" y="5484572"/>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a:rPr>
              <a:t>5)  Click </a:t>
            </a:r>
            <a:r>
              <a:rPr lang="en-US" sz="1200">
                <a:solidFill>
                  <a:srgbClr val="000000"/>
                </a:solidFill>
                <a:latin typeface="Segoe UI Semibold"/>
              </a:rPr>
              <a:t>Create policy</a:t>
            </a:r>
          </a:p>
        </p:txBody>
      </p:sp>
      <p:sp>
        <p:nvSpPr>
          <p:cNvPr id="19" name="TextBox 18">
            <a:extLst>
              <a:ext uri="{FF2B5EF4-FFF2-40B4-BE49-F238E27FC236}">
                <a16:creationId xmlns:a16="http://schemas.microsoft.com/office/drawing/2014/main" id="{343DC478-8F5C-B9D8-6AF2-D5CFA2503686}"/>
              </a:ext>
            </a:extLst>
          </p:cNvPr>
          <p:cNvSpPr txBox="1">
            <a:spLocks/>
          </p:cNvSpPr>
          <p:nvPr/>
        </p:nvSpPr>
        <p:spPr>
          <a:xfrm>
            <a:off x="480920" y="4530831"/>
            <a:ext cx="3752562" cy="81560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300"/>
              </a:spcAft>
              <a:buClrTx/>
              <a:buSzTx/>
              <a:tabLst/>
              <a:defRPr/>
            </a:pPr>
            <a:r>
              <a:rPr lang="en-US" sz="1200">
                <a:solidFill>
                  <a:srgbClr val="000000"/>
                </a:solidFill>
                <a:latin typeface="Segoe UI"/>
              </a:rPr>
              <a:t>4)  </a:t>
            </a:r>
            <a:r>
              <a:rPr kumimoji="0" lang="en-US" sz="1200" b="0" i="0" u="none" strike="noStrike" kern="1200" cap="none" spc="0" normalizeH="0" baseline="0" noProof="0">
                <a:ln>
                  <a:noFill/>
                </a:ln>
                <a:solidFill>
                  <a:srgbClr val="000000"/>
                </a:solidFill>
                <a:effectLst/>
                <a:uLnTx/>
                <a:uFillTx/>
                <a:latin typeface="Segoe UI"/>
                <a:ea typeface="+mn-ea"/>
                <a:cs typeface="+mn-cs"/>
              </a:rPr>
              <a:t>Name your policy and define:</a:t>
            </a:r>
          </a:p>
          <a:p>
            <a:pPr marL="685800" lvl="1" indent="-228600">
              <a:spcAft>
                <a:spcPts val="300"/>
              </a:spcAft>
              <a:buFont typeface="Arial" panose="020B0604020202020204" pitchFamily="34" charset="0"/>
              <a:buChar char="•"/>
              <a:defRPr/>
            </a:pPr>
            <a:r>
              <a:rPr lang="en-US" sz="1200">
                <a:solidFill>
                  <a:srgbClr val="000000"/>
                </a:solidFill>
                <a:latin typeface="Segoe UI Semibold"/>
              </a:rPr>
              <a:t>Users or groups to monitor</a:t>
            </a:r>
          </a:p>
          <a:p>
            <a:pPr marL="685800" lvl="1" indent="-228600">
              <a:spcAft>
                <a:spcPts val="300"/>
              </a:spcAft>
              <a:buFont typeface="Arial" panose="020B0604020202020204" pitchFamily="34" charset="0"/>
              <a:buChar char="•"/>
              <a:defRPr/>
            </a:pPr>
            <a:r>
              <a:rPr lang="en-US" sz="1200">
                <a:solidFill>
                  <a:srgbClr val="000000"/>
                </a:solidFill>
                <a:latin typeface="Segoe UI Semibold"/>
              </a:rPr>
              <a:t>If needed, customize triggers </a:t>
            </a:r>
            <a:r>
              <a:rPr lang="en-US" sz="1200">
                <a:solidFill>
                  <a:srgbClr val="000000"/>
                </a:solidFill>
                <a:latin typeface="Segoe UI"/>
              </a:rPr>
              <a:t>(e.g. DLP alerts, labels changes, file downloads)</a:t>
            </a:r>
            <a:endParaRPr lang="en-US" sz="1200">
              <a:solidFill>
                <a:srgbClr val="000000"/>
              </a:solidFill>
              <a:latin typeface="Segoe UI Semibold"/>
            </a:endParaRPr>
          </a:p>
        </p:txBody>
      </p:sp>
      <p:sp>
        <p:nvSpPr>
          <p:cNvPr id="5" name="Title 16">
            <a:extLst>
              <a:ext uri="{FF2B5EF4-FFF2-40B4-BE49-F238E27FC236}">
                <a16:creationId xmlns:a16="http://schemas.microsoft.com/office/drawing/2014/main" id="{5CADE43C-0D8A-D461-9847-474FFAFC4542}"/>
              </a:ext>
            </a:extLst>
          </p:cNvPr>
          <p:cNvSpPr txBox="1">
            <a:spLocks/>
          </p:cNvSpPr>
          <p:nvPr/>
        </p:nvSpPr>
        <p:spPr>
          <a:xfrm>
            <a:off x="608270" y="1068318"/>
            <a:ext cx="344728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a:solidFill>
                  <a:srgbClr val="000000"/>
                </a:solidFill>
                <a:latin typeface="Segoe UI"/>
              </a:rPr>
              <a:t>Leverage IRM Analytics to d</a:t>
            </a:r>
            <a:r>
              <a:rPr kumimoji="0" lang="en-US" sz="1200" b="0" i="0" u="none" strike="noStrike" kern="1200" cap="none" spc="0" normalizeH="0" baseline="0" noProof="0" err="1">
                <a:ln w="3175">
                  <a:noFill/>
                </a:ln>
                <a:solidFill>
                  <a:srgbClr val="000000"/>
                </a:solidFill>
                <a:effectLst/>
                <a:uLnTx/>
                <a:uFillTx/>
                <a:latin typeface="Segoe UI"/>
                <a:ea typeface="+mn-ea"/>
                <a:cs typeface="Segoe UI" panose="020B0502040204020203" pitchFamily="34" charset="0"/>
              </a:rPr>
              <a:t>etect</a:t>
            </a: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 risky user activities – such as data leaks, exfiltration, or policy violations – and receive recommendations using built-in templates to address these risks.</a:t>
            </a:r>
          </a:p>
        </p:txBody>
      </p:sp>
      <p:sp>
        <p:nvSpPr>
          <p:cNvPr id="6" name="Title 1">
            <a:extLst>
              <a:ext uri="{FF2B5EF4-FFF2-40B4-BE49-F238E27FC236}">
                <a16:creationId xmlns:a16="http://schemas.microsoft.com/office/drawing/2014/main" id="{2A1E5337-C134-E66A-04F6-1AD3E5B061E2}"/>
              </a:ext>
            </a:extLst>
          </p:cNvPr>
          <p:cNvSpPr txBox="1">
            <a:spLocks/>
          </p:cNvSpPr>
          <p:nvPr/>
        </p:nvSpPr>
        <p:spPr>
          <a:xfrm>
            <a:off x="588263" y="433205"/>
            <a:ext cx="3841969"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Run Insider Risk Management Analytics to identify top risks</a:t>
            </a:r>
          </a:p>
        </p:txBody>
      </p:sp>
      <p:pic>
        <p:nvPicPr>
          <p:cNvPr id="7" name="Picture 6">
            <a:extLst>
              <a:ext uri="{FF2B5EF4-FFF2-40B4-BE49-F238E27FC236}">
                <a16:creationId xmlns:a16="http://schemas.microsoft.com/office/drawing/2014/main" id="{174BC9C7-1945-FE3A-136D-B3F8243E9FD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24680" y="1589158"/>
            <a:ext cx="3355848" cy="1891685"/>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sp>
        <p:nvSpPr>
          <p:cNvPr id="8" name="Oval 7">
            <a:extLst>
              <a:ext uri="{FF2B5EF4-FFF2-40B4-BE49-F238E27FC236}">
                <a16:creationId xmlns:a16="http://schemas.microsoft.com/office/drawing/2014/main" id="{9EAE2981-2F1F-F117-F0B8-1EF00F7EE2D9}"/>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2</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Oval 8">
            <a:extLst>
              <a:ext uri="{FF2B5EF4-FFF2-40B4-BE49-F238E27FC236}">
                <a16:creationId xmlns:a16="http://schemas.microsoft.com/office/drawing/2014/main" id="{5FE48391-BC3C-4766-64D0-FF6F3125D76E}"/>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1" name="Oval 10">
            <a:extLst>
              <a:ext uri="{FF2B5EF4-FFF2-40B4-BE49-F238E27FC236}">
                <a16:creationId xmlns:a16="http://schemas.microsoft.com/office/drawing/2014/main" id="{2C02287F-5DE6-631A-7DFF-1AEF1DF7487A}"/>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4" name="Oval 13">
            <a:extLst>
              <a:ext uri="{FF2B5EF4-FFF2-40B4-BE49-F238E27FC236}">
                <a16:creationId xmlns:a16="http://schemas.microsoft.com/office/drawing/2014/main" id="{854F3EFE-49A4-3D0A-EF69-F2EEC7DCF837}"/>
              </a:ext>
              <a:ext uri="{C183D7F6-B498-43B3-948B-1728B52AA6E4}">
                <adec:decorative xmlns:adec="http://schemas.microsoft.com/office/drawing/2017/decorative" val="0"/>
              </a:ext>
            </a:extLst>
          </p:cNvPr>
          <p:cNvSpPr/>
          <p:nvPr/>
        </p:nvSpPr>
        <p:spPr bwMode="auto">
          <a:xfrm>
            <a:off x="853034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6" name="Straight Arrow Connector 15">
            <a:extLst>
              <a:ext uri="{FF2B5EF4-FFF2-40B4-BE49-F238E27FC236}">
                <a16:creationId xmlns:a16="http://schemas.microsoft.com/office/drawing/2014/main" id="{BEAF6376-C2AE-6C05-F06E-47BA50B4983B}"/>
              </a:ext>
              <a:ext uri="{C183D7F6-B498-43B3-948B-1728B52AA6E4}">
                <adec:decorative xmlns:adec="http://schemas.microsoft.com/office/drawing/2017/decorative" val="1"/>
              </a:ext>
            </a:extLst>
          </p:cNvPr>
          <p:cNvCxnSpPr>
            <a:cxnSpLocks/>
          </p:cNvCxnSpPr>
          <p:nvPr/>
        </p:nvCxnSpPr>
        <p:spPr>
          <a:xfrm flipH="1">
            <a:off x="5535358" y="2701121"/>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A1BEF5B2-FCE6-8628-5CBE-76C100396F4A}"/>
              </a:ext>
            </a:extLst>
          </p:cNvPr>
          <p:cNvPicPr>
            <a:picLocks noChangeAspect="1"/>
          </p:cNvPicPr>
          <p:nvPr/>
        </p:nvPicPr>
        <p:blipFill>
          <a:blip r:embed="rId5"/>
          <a:stretch>
            <a:fillRect/>
          </a:stretch>
        </p:blipFill>
        <p:spPr>
          <a:xfrm>
            <a:off x="5841556" y="2516961"/>
            <a:ext cx="2121009" cy="36831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46" name="TextBox 45">
            <a:extLst>
              <a:ext uri="{FF2B5EF4-FFF2-40B4-BE49-F238E27FC236}">
                <a16:creationId xmlns:a16="http://schemas.microsoft.com/office/drawing/2014/main" id="{F4524F26-7748-237C-28F9-82B77B9DD01A}"/>
              </a:ext>
            </a:extLst>
          </p:cNvPr>
          <p:cNvSpPr txBox="1">
            <a:spLocks/>
          </p:cNvSpPr>
          <p:nvPr/>
        </p:nvSpPr>
        <p:spPr>
          <a:xfrm>
            <a:off x="7095622" y="6668326"/>
            <a:ext cx="478941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r">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lang="en-US" sz="800">
                <a:hlinkClick r:id="rId6"/>
              </a:rPr>
              <a:t>Learn about Insider Risk Management policy templates | Microsoft Learn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7F613B15-03E8-FDAD-9DD2-9CDB87DC87E9}"/>
              </a:ext>
            </a:extLst>
          </p:cNvPr>
          <p:cNvPicPr>
            <a:picLocks noChangeAspect="1"/>
          </p:cNvPicPr>
          <p:nvPr/>
        </p:nvPicPr>
        <p:blipFill>
          <a:blip r:embed="rId7"/>
          <a:stretch>
            <a:fillRect/>
          </a:stretch>
        </p:blipFill>
        <p:spPr>
          <a:xfrm>
            <a:off x="8619777" y="1595119"/>
            <a:ext cx="3265261" cy="1934483"/>
          </a:xfrm>
          <a:prstGeom prst="rect">
            <a:avLst/>
          </a:prstGeom>
        </p:spPr>
      </p:pic>
      <p:pic>
        <p:nvPicPr>
          <p:cNvPr id="15" name="Picture 14">
            <a:extLst>
              <a:ext uri="{FF2B5EF4-FFF2-40B4-BE49-F238E27FC236}">
                <a16:creationId xmlns:a16="http://schemas.microsoft.com/office/drawing/2014/main" id="{FC62BF0B-CBDD-DEF1-EECB-BAA3170E8486}"/>
              </a:ext>
            </a:extLst>
          </p:cNvPr>
          <p:cNvPicPr>
            <a:picLocks noChangeAspect="1"/>
          </p:cNvPicPr>
          <p:nvPr/>
        </p:nvPicPr>
        <p:blipFill>
          <a:blip r:embed="rId8"/>
          <a:stretch>
            <a:fillRect/>
          </a:stretch>
        </p:blipFill>
        <p:spPr>
          <a:xfrm>
            <a:off x="8982600" y="2327777"/>
            <a:ext cx="2241263" cy="59301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17" name="Straight Arrow Connector 16">
            <a:extLst>
              <a:ext uri="{FF2B5EF4-FFF2-40B4-BE49-F238E27FC236}">
                <a16:creationId xmlns:a16="http://schemas.microsoft.com/office/drawing/2014/main" id="{E0DBF232-EAF4-5EBA-12D6-C0EE0442C21C}"/>
              </a:ext>
              <a:ext uri="{C183D7F6-B498-43B3-948B-1728B52AA6E4}">
                <adec:decorative xmlns:adec="http://schemas.microsoft.com/office/drawing/2017/decorative" val="1"/>
              </a:ext>
            </a:extLst>
          </p:cNvPr>
          <p:cNvCxnSpPr>
            <a:cxnSpLocks/>
          </p:cNvCxnSpPr>
          <p:nvPr/>
        </p:nvCxnSpPr>
        <p:spPr>
          <a:xfrm flipV="1">
            <a:off x="9641396" y="2156417"/>
            <a:ext cx="0" cy="152401"/>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90228DB5-7782-D226-770A-90D6DDBDC146}"/>
              </a:ext>
            </a:extLst>
          </p:cNvPr>
          <p:cNvPicPr>
            <a:picLocks noChangeAspect="1"/>
          </p:cNvPicPr>
          <p:nvPr/>
        </p:nvPicPr>
        <p:blipFill>
          <a:blip r:embed="rId9"/>
          <a:stretch>
            <a:fillRect/>
          </a:stretch>
        </p:blipFill>
        <p:spPr>
          <a:xfrm>
            <a:off x="4924680" y="4227473"/>
            <a:ext cx="3243709" cy="1930561"/>
          </a:xfrm>
          <a:prstGeom prst="rect">
            <a:avLst/>
          </a:prstGeom>
        </p:spPr>
      </p:pic>
      <p:pic>
        <p:nvPicPr>
          <p:cNvPr id="23" name="Picture 22">
            <a:extLst>
              <a:ext uri="{FF2B5EF4-FFF2-40B4-BE49-F238E27FC236}">
                <a16:creationId xmlns:a16="http://schemas.microsoft.com/office/drawing/2014/main" id="{25DA578E-1782-EAEC-8819-F10427B30F4D}"/>
              </a:ext>
            </a:extLst>
          </p:cNvPr>
          <p:cNvPicPr>
            <a:picLocks noChangeAspect="1"/>
          </p:cNvPicPr>
          <p:nvPr/>
        </p:nvPicPr>
        <p:blipFill>
          <a:blip r:embed="rId10"/>
          <a:stretch>
            <a:fillRect/>
          </a:stretch>
        </p:blipFill>
        <p:spPr>
          <a:xfrm>
            <a:off x="5925566" y="4773400"/>
            <a:ext cx="2372194" cy="1143092"/>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26" name="Picture 25">
            <a:extLst>
              <a:ext uri="{FF2B5EF4-FFF2-40B4-BE49-F238E27FC236}">
                <a16:creationId xmlns:a16="http://schemas.microsoft.com/office/drawing/2014/main" id="{411F5E2E-C50F-21E8-DC71-4CABF19B2497}"/>
              </a:ext>
            </a:extLst>
          </p:cNvPr>
          <p:cNvPicPr>
            <a:picLocks noChangeAspect="1"/>
          </p:cNvPicPr>
          <p:nvPr/>
        </p:nvPicPr>
        <p:blipFill>
          <a:blip r:embed="rId11"/>
          <a:stretch>
            <a:fillRect/>
          </a:stretch>
        </p:blipFill>
        <p:spPr>
          <a:xfrm>
            <a:off x="8586123" y="4219778"/>
            <a:ext cx="3267353" cy="1945949"/>
          </a:xfrm>
          <a:prstGeom prst="rect">
            <a:avLst/>
          </a:prstGeom>
        </p:spPr>
      </p:pic>
      <p:sp>
        <p:nvSpPr>
          <p:cNvPr id="28" name="Oval 27">
            <a:extLst>
              <a:ext uri="{FF2B5EF4-FFF2-40B4-BE49-F238E27FC236}">
                <a16:creationId xmlns:a16="http://schemas.microsoft.com/office/drawing/2014/main" id="{7992CFC1-48E4-0063-903F-940965011546}"/>
              </a:ext>
              <a:ext uri="{C183D7F6-B498-43B3-948B-1728B52AA6E4}">
                <adec:decorative xmlns:adec="http://schemas.microsoft.com/office/drawing/2017/decorative" val="0"/>
              </a:ext>
            </a:extLst>
          </p:cNvPr>
          <p:cNvSpPr/>
          <p:nvPr/>
        </p:nvSpPr>
        <p:spPr bwMode="auto">
          <a:xfrm>
            <a:off x="890440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pic>
        <p:nvPicPr>
          <p:cNvPr id="34" name="Picture 33">
            <a:extLst>
              <a:ext uri="{FF2B5EF4-FFF2-40B4-BE49-F238E27FC236}">
                <a16:creationId xmlns:a16="http://schemas.microsoft.com/office/drawing/2014/main" id="{BCFAAE13-68B6-233F-E539-5709E09E1AAD}"/>
              </a:ext>
            </a:extLst>
          </p:cNvPr>
          <p:cNvPicPr>
            <a:picLocks noChangeAspect="1"/>
          </p:cNvPicPr>
          <p:nvPr/>
        </p:nvPicPr>
        <p:blipFill>
          <a:blip r:embed="rId12"/>
          <a:stretch>
            <a:fillRect/>
          </a:stretch>
        </p:blipFill>
        <p:spPr>
          <a:xfrm>
            <a:off x="9769444" y="5554522"/>
            <a:ext cx="1187511" cy="387370"/>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Tree>
    <p:extLst>
      <p:ext uri="{BB962C8B-B14F-4D97-AF65-F5344CB8AC3E}">
        <p14:creationId xmlns:p14="http://schemas.microsoft.com/office/powerpoint/2010/main" val="243665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6101B-F41A-56B5-C50D-E7E7427C8764}"/>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6E8B2543-5734-6283-980C-64BC3568A19E}"/>
              </a:ext>
              <a:ext uri="{C183D7F6-B498-43B3-948B-1728B52AA6E4}">
                <adec:decorative xmlns:adec="http://schemas.microsoft.com/office/drawing/2017/decorative" val="1"/>
              </a:ext>
            </a:extLst>
          </p:cNvPr>
          <p:cNvSpPr/>
          <p:nvPr/>
        </p:nvSpPr>
        <p:spPr bwMode="auto">
          <a:xfrm>
            <a:off x="225569" y="2406977"/>
            <a:ext cx="4281377" cy="4261349"/>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72764A82-5DD3-D17C-01E6-299D7C3C65D1}"/>
              </a:ext>
            </a:extLst>
          </p:cNvPr>
          <p:cNvSpPr txBox="1"/>
          <p:nvPr/>
        </p:nvSpPr>
        <p:spPr>
          <a:xfrm>
            <a:off x="608270" y="258890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33" name="TextBox 32">
            <a:extLst>
              <a:ext uri="{FF2B5EF4-FFF2-40B4-BE49-F238E27FC236}">
                <a16:creationId xmlns:a16="http://schemas.microsoft.com/office/drawing/2014/main" id="{5A0AEED0-8D95-3DA0-6EB2-1CAB070F62C1}"/>
              </a:ext>
            </a:extLst>
          </p:cNvPr>
          <p:cNvSpPr txBox="1">
            <a:spLocks/>
          </p:cNvSpPr>
          <p:nvPr/>
        </p:nvSpPr>
        <p:spPr>
          <a:xfrm>
            <a:off x="445239" y="3104779"/>
            <a:ext cx="3447288"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a:buFont typeface="+mj-lt"/>
              <a:buAutoNum type="arabicParenR"/>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r>
              <a:rPr kumimoji="0" lang="en-US" sz="1200" b="0" i="0" u="none" strike="noStrike" kern="1200" cap="none" spc="0" normalizeH="0" baseline="0" noProof="0">
                <a:ln>
                  <a:noFill/>
                </a:ln>
                <a:solidFill>
                  <a:srgbClr val="0078D4"/>
                </a:solidFill>
                <a:effectLst/>
                <a:uLnTx/>
                <a:uFillTx/>
                <a:latin typeface="Segoe UI"/>
                <a:ea typeface="+mn-ea"/>
                <a:cs typeface="+mn-cs"/>
              </a:rPr>
              <a:t>&gt; </a:t>
            </a:r>
            <a:r>
              <a:rPr lang="en-US" sz="1200">
                <a:solidFill>
                  <a:srgbClr val="000000"/>
                </a:solidFill>
                <a:latin typeface="Segoe UI Semibold"/>
              </a:rPr>
              <a:t>Solutions</a:t>
            </a:r>
            <a:r>
              <a:rPr lang="en-US" sz="1200">
                <a:solidFill>
                  <a:srgbClr val="000000"/>
                </a:solidFill>
                <a:latin typeface="Segoe UI"/>
              </a:rPr>
              <a:t> &gt; </a:t>
            </a:r>
            <a:r>
              <a:rPr lang="en-US" sz="1200">
                <a:solidFill>
                  <a:srgbClr val="000000"/>
                </a:solidFill>
                <a:latin typeface="Segoe UI Semibold"/>
              </a:rPr>
              <a:t>Insider Risk Management</a:t>
            </a:r>
            <a:endParaRPr lang="en-US" sz="1400">
              <a:solidFill>
                <a:srgbClr val="000000"/>
              </a:solidFill>
              <a:latin typeface="Segoe UI Semibold"/>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EE005077-8473-3571-7AD7-AB5252620BA0}"/>
              </a:ext>
            </a:extLst>
          </p:cNvPr>
          <p:cNvSpPr txBox="1">
            <a:spLocks/>
          </p:cNvSpPr>
          <p:nvPr/>
        </p:nvSpPr>
        <p:spPr>
          <a:xfrm>
            <a:off x="435122" y="4182673"/>
            <a:ext cx="4036900" cy="55399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30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3) Under </a:t>
            </a:r>
            <a:r>
              <a:rPr lang="en-US" sz="1200">
                <a:solidFill>
                  <a:srgbClr val="000000"/>
                </a:solidFill>
                <a:latin typeface="Segoe UI Semibold"/>
              </a:rPr>
              <a:t>Insider risk levels</a:t>
            </a:r>
            <a:r>
              <a:rPr kumimoji="0" lang="en-US" sz="1200" b="0" i="0" u="none" strike="noStrike" kern="1200" cap="none" spc="0" normalizeH="0" baseline="0" noProof="0">
                <a:ln>
                  <a:noFill/>
                </a:ln>
                <a:solidFill>
                  <a:srgbClr val="000000"/>
                </a:solidFill>
                <a:effectLst/>
                <a:uLnTx/>
                <a:uFillTx/>
                <a:latin typeface="Segoe UI"/>
                <a:ea typeface="+mn-ea"/>
                <a:cs typeface="+mn-cs"/>
              </a:rPr>
              <a:t>, Select associated </a:t>
            </a:r>
            <a:r>
              <a:rPr lang="en-US" sz="1200">
                <a:solidFill>
                  <a:srgbClr val="000000"/>
                </a:solidFill>
                <a:latin typeface="Segoe UI Semibold"/>
              </a:rPr>
              <a:t>Insider risk policy </a:t>
            </a:r>
            <a:r>
              <a:rPr kumimoji="0" lang="en-US" sz="1200" b="0" i="0" u="none" strike="noStrike" kern="1200" cap="none" spc="0" normalizeH="0" baseline="0" noProof="0">
                <a:ln>
                  <a:noFill/>
                </a:ln>
                <a:solidFill>
                  <a:srgbClr val="000000"/>
                </a:solidFill>
                <a:effectLst/>
                <a:uLnTx/>
                <a:uFillTx/>
                <a:latin typeface="Segoe UI"/>
                <a:ea typeface="+mn-ea"/>
                <a:cs typeface="+mn-cs"/>
              </a:rPr>
              <a:t>and adjust pre-configured </a:t>
            </a:r>
            <a:r>
              <a:rPr kumimoji="0" lang="en-US" sz="1200" i="0" u="none" strike="noStrike" kern="1200" cap="none" spc="0" normalizeH="0" baseline="0" noProof="0">
                <a:ln>
                  <a:noFill/>
                </a:ln>
                <a:solidFill>
                  <a:srgbClr val="000000"/>
                </a:solidFill>
                <a:effectLst/>
                <a:uLnTx/>
                <a:uFillTx/>
                <a:latin typeface="Segoe UI"/>
                <a:ea typeface="+mn-ea"/>
                <a:cs typeface="+mn-cs"/>
              </a:rPr>
              <a:t>thresholds</a:t>
            </a:r>
            <a:r>
              <a:rPr kumimoji="0" lang="en-US" sz="1200" b="0" i="0" u="none" strike="noStrike" kern="1200" cap="none" spc="0" normalizeH="0" baseline="0" noProof="0">
                <a:ln>
                  <a:noFill/>
                </a:ln>
                <a:solidFill>
                  <a:srgbClr val="000000"/>
                </a:solidFill>
                <a:effectLst/>
                <a:uLnTx/>
                <a:uFillTx/>
                <a:latin typeface="Segoe UI"/>
                <a:ea typeface="+mn-ea"/>
                <a:cs typeface="+mn-cs"/>
              </a:rPr>
              <a:t> for </a:t>
            </a:r>
            <a:r>
              <a:rPr lang="en-US" sz="1200">
                <a:solidFill>
                  <a:srgbClr val="000000"/>
                </a:solidFill>
                <a:latin typeface="Segoe UI Semibold"/>
              </a:rPr>
              <a:t>Minor, Moderate, Elevated </a:t>
            </a:r>
            <a:r>
              <a:rPr kumimoji="0" lang="en-US" sz="1200" b="0" i="0" u="none" strike="noStrike" kern="1200" cap="none" spc="0" normalizeH="0" baseline="0" noProof="0">
                <a:ln>
                  <a:noFill/>
                </a:ln>
                <a:solidFill>
                  <a:srgbClr val="000000"/>
                </a:solidFill>
                <a:effectLst/>
                <a:uLnTx/>
                <a:uFillTx/>
                <a:latin typeface="Segoe UI"/>
                <a:ea typeface="+mn-ea"/>
                <a:cs typeface="+mn-cs"/>
              </a:rPr>
              <a:t>risk to align with your risk tolerance</a:t>
            </a:r>
            <a:endParaRPr lang="en-US" sz="1200">
              <a:solidFill>
                <a:srgbClr val="000000"/>
              </a:solidFill>
              <a:latin typeface="Segoe UI Semibold"/>
            </a:endParaRPr>
          </a:p>
        </p:txBody>
      </p:sp>
      <p:cxnSp>
        <p:nvCxnSpPr>
          <p:cNvPr id="42" name="!!line2">
            <a:extLst>
              <a:ext uri="{FF2B5EF4-FFF2-40B4-BE49-F238E27FC236}">
                <a16:creationId xmlns:a16="http://schemas.microsoft.com/office/drawing/2014/main" id="{D7C7C0DB-8552-D102-23F4-B03E4ACEF77A}"/>
              </a:ext>
              <a:ext uri="{C183D7F6-B498-43B3-948B-1728B52AA6E4}">
                <adec:decorative xmlns:adec="http://schemas.microsoft.com/office/drawing/2017/decorative" val="1"/>
              </a:ext>
            </a:extLst>
          </p:cNvPr>
          <p:cNvCxnSpPr>
            <a:cxnSpLocks/>
          </p:cNvCxnSpPr>
          <p:nvPr/>
        </p:nvCxnSpPr>
        <p:spPr>
          <a:xfrm>
            <a:off x="608270" y="349355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9240EF10-D09D-A241-B0C1-400A79B3D19B}"/>
              </a:ext>
              <a:ext uri="{C183D7F6-B498-43B3-948B-1728B52AA6E4}">
                <adec:decorative xmlns:adec="http://schemas.microsoft.com/office/drawing/2017/decorative" val="1"/>
              </a:ext>
            </a:extLst>
          </p:cNvPr>
          <p:cNvCxnSpPr>
            <a:cxnSpLocks/>
          </p:cNvCxnSpPr>
          <p:nvPr/>
        </p:nvCxnSpPr>
        <p:spPr>
          <a:xfrm>
            <a:off x="608270" y="411866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47F83F34-F891-31A1-8407-95E64DB0D1FA}"/>
              </a:ext>
              <a:ext uri="{C183D7F6-B498-43B3-948B-1728B52AA6E4}">
                <adec:decorative xmlns:adec="http://schemas.microsoft.com/office/drawing/2017/decorative" val="1"/>
              </a:ext>
            </a:extLst>
          </p:cNvPr>
          <p:cNvCxnSpPr>
            <a:cxnSpLocks/>
          </p:cNvCxnSpPr>
          <p:nvPr/>
        </p:nvCxnSpPr>
        <p:spPr>
          <a:xfrm>
            <a:off x="608270" y="2939785"/>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0D0203C6-A2B9-3079-11E0-0E97B0AA7C2C}"/>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000" b="1" i="0" u="none" strike="noStrike" kern="1200" cap="none" spc="0" normalizeH="0" baseline="0" noProof="0">
                <a:ln w="3175">
                  <a:noFill/>
                </a:ln>
                <a:solidFill>
                  <a:schemeClr val="bg1"/>
                </a:solidFill>
                <a:effectLst/>
                <a:uLnTx/>
                <a:uFillTx/>
                <a:latin typeface="Segoe Sans Display Semibold" pitchFamily="2" charset="0"/>
                <a:ea typeface="+mn-ea"/>
                <a:cs typeface="Segoe Sans Display Semibold" pitchFamily="2" charset="0"/>
              </a:rPr>
              <a:t>Available with E5C or above</a:t>
            </a:r>
          </a:p>
        </p:txBody>
      </p:sp>
      <p:sp>
        <p:nvSpPr>
          <p:cNvPr id="2" name="Rectangle: Rounded Corners 1">
            <a:extLst>
              <a:ext uri="{FF2B5EF4-FFF2-40B4-BE49-F238E27FC236}">
                <a16:creationId xmlns:a16="http://schemas.microsoft.com/office/drawing/2014/main" id="{4A357EB5-8EAA-8401-7845-553ADD6A71E1}"/>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Detect risky activities</a:t>
            </a:r>
          </a:p>
        </p:txBody>
      </p:sp>
      <p:sp>
        <p:nvSpPr>
          <p:cNvPr id="38" name="TextBox 37">
            <a:extLst>
              <a:ext uri="{FF2B5EF4-FFF2-40B4-BE49-F238E27FC236}">
                <a16:creationId xmlns:a16="http://schemas.microsoft.com/office/drawing/2014/main" id="{DA3F06E4-DD71-9AF8-C2AF-5C8810DF60AD}"/>
              </a:ext>
            </a:extLst>
          </p:cNvPr>
          <p:cNvSpPr txBox="1">
            <a:spLocks/>
          </p:cNvSpPr>
          <p:nvPr/>
        </p:nvSpPr>
        <p:spPr>
          <a:xfrm>
            <a:off x="445239" y="3610268"/>
            <a:ext cx="3971572" cy="40011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Adaptive Protection &gt; Adaptive Protection settings </a:t>
            </a:r>
            <a:r>
              <a:rPr lang="en-US" sz="1200">
                <a:solidFill>
                  <a:srgbClr val="000000"/>
                </a:solidFill>
                <a:latin typeface="Segoe UI"/>
              </a:rPr>
              <a:t>and toggle </a:t>
            </a:r>
            <a:r>
              <a:rPr lang="en-US" sz="1200">
                <a:solidFill>
                  <a:srgbClr val="000000"/>
                </a:solidFill>
                <a:latin typeface="Segoe UI Semibold"/>
              </a:rPr>
              <a:t>On</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12" name="!!line2">
            <a:extLst>
              <a:ext uri="{FF2B5EF4-FFF2-40B4-BE49-F238E27FC236}">
                <a16:creationId xmlns:a16="http://schemas.microsoft.com/office/drawing/2014/main" id="{8F228EDF-07CA-E382-1D29-F260D0CE631D}"/>
              </a:ext>
              <a:ext uri="{C183D7F6-B498-43B3-948B-1728B52AA6E4}">
                <adec:decorative xmlns:adec="http://schemas.microsoft.com/office/drawing/2017/decorative" val="1"/>
              </a:ext>
            </a:extLst>
          </p:cNvPr>
          <p:cNvCxnSpPr>
            <a:cxnSpLocks/>
          </p:cNvCxnSpPr>
          <p:nvPr/>
        </p:nvCxnSpPr>
        <p:spPr>
          <a:xfrm>
            <a:off x="599125" y="483812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6855E98-C326-D1D5-72B9-EAA04D5F5EB6}"/>
              </a:ext>
            </a:extLst>
          </p:cNvPr>
          <p:cNvSpPr txBox="1">
            <a:spLocks/>
          </p:cNvSpPr>
          <p:nvPr/>
        </p:nvSpPr>
        <p:spPr>
          <a:xfrm>
            <a:off x="445239" y="4933604"/>
            <a:ext cx="3844159"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a:rPr>
              <a:t>4)  Now go to </a:t>
            </a:r>
            <a:r>
              <a:rPr lang="en-US" sz="1200">
                <a:solidFill>
                  <a:srgbClr val="000000"/>
                </a:solidFill>
                <a:latin typeface="Segoe UI Semibold"/>
              </a:rPr>
              <a:t>Solutions &gt; Data Loss Prevention </a:t>
            </a:r>
            <a:r>
              <a:rPr lang="en-US" sz="1200">
                <a:solidFill>
                  <a:srgbClr val="000000"/>
                </a:solidFill>
                <a:latin typeface="Segoe UI"/>
              </a:rPr>
              <a:t>and edit a policy that you want to turn dynamic</a:t>
            </a:r>
          </a:p>
        </p:txBody>
      </p:sp>
      <p:cxnSp>
        <p:nvCxnSpPr>
          <p:cNvPr id="20" name="!!line2">
            <a:extLst>
              <a:ext uri="{FF2B5EF4-FFF2-40B4-BE49-F238E27FC236}">
                <a16:creationId xmlns:a16="http://schemas.microsoft.com/office/drawing/2014/main" id="{9570E785-46AB-9FC2-177F-EDE035FC782B}"/>
              </a:ext>
              <a:ext uri="{C183D7F6-B498-43B3-948B-1728B52AA6E4}">
                <adec:decorative xmlns:adec="http://schemas.microsoft.com/office/drawing/2017/decorative" val="1"/>
              </a:ext>
            </a:extLst>
          </p:cNvPr>
          <p:cNvCxnSpPr>
            <a:cxnSpLocks/>
          </p:cNvCxnSpPr>
          <p:nvPr/>
        </p:nvCxnSpPr>
        <p:spPr>
          <a:xfrm>
            <a:off x="588263" y="5397926"/>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5" name="Title 16">
            <a:extLst>
              <a:ext uri="{FF2B5EF4-FFF2-40B4-BE49-F238E27FC236}">
                <a16:creationId xmlns:a16="http://schemas.microsoft.com/office/drawing/2014/main" id="{28276364-54E9-3842-F5C8-216E36BE4020}"/>
              </a:ext>
            </a:extLst>
          </p:cNvPr>
          <p:cNvSpPr txBox="1">
            <a:spLocks/>
          </p:cNvSpPr>
          <p:nvPr/>
        </p:nvSpPr>
        <p:spPr>
          <a:xfrm>
            <a:off x="608270" y="1108958"/>
            <a:ext cx="344728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Create adaptive DLP policies to help balance data security with user productivity, by allowing low risk users to take certain actions while blocking high risk users from doing so.</a:t>
            </a:r>
          </a:p>
        </p:txBody>
      </p:sp>
      <p:sp>
        <p:nvSpPr>
          <p:cNvPr id="6" name="Title 1">
            <a:extLst>
              <a:ext uri="{FF2B5EF4-FFF2-40B4-BE49-F238E27FC236}">
                <a16:creationId xmlns:a16="http://schemas.microsoft.com/office/drawing/2014/main" id="{4E7012AE-9908-FE4C-1D54-08081CC1C9BB}"/>
              </a:ext>
            </a:extLst>
          </p:cNvPr>
          <p:cNvSpPr txBox="1">
            <a:spLocks/>
          </p:cNvSpPr>
          <p:nvPr/>
        </p:nvSpPr>
        <p:spPr>
          <a:xfrm>
            <a:off x="588263" y="433205"/>
            <a:ext cx="3841969"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Enable Adaptive Protection in DLP policies to dynamically protect data</a:t>
            </a:r>
          </a:p>
        </p:txBody>
      </p:sp>
      <p:sp>
        <p:nvSpPr>
          <p:cNvPr id="3" name="TextBox 2">
            <a:extLst>
              <a:ext uri="{FF2B5EF4-FFF2-40B4-BE49-F238E27FC236}">
                <a16:creationId xmlns:a16="http://schemas.microsoft.com/office/drawing/2014/main" id="{3215488F-40E4-4A3A-96B8-32014C14071B}"/>
              </a:ext>
            </a:extLst>
          </p:cNvPr>
          <p:cNvSpPr txBox="1">
            <a:spLocks/>
          </p:cNvSpPr>
          <p:nvPr/>
        </p:nvSpPr>
        <p:spPr>
          <a:xfrm>
            <a:off x="7095622" y="6668326"/>
            <a:ext cx="478941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r">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lang="en-US" sz="800">
                <a:hlinkClick r:id="rId4"/>
              </a:rPr>
              <a:t>Learn about Adaptive Protection in data loss prevention | Microsoft Learn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8" name="Oval 7">
            <a:extLst>
              <a:ext uri="{FF2B5EF4-FFF2-40B4-BE49-F238E27FC236}">
                <a16:creationId xmlns:a16="http://schemas.microsoft.com/office/drawing/2014/main" id="{8A0EBC48-2129-8971-57E2-112359DBBF00}"/>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2</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Oval 8">
            <a:extLst>
              <a:ext uri="{FF2B5EF4-FFF2-40B4-BE49-F238E27FC236}">
                <a16:creationId xmlns:a16="http://schemas.microsoft.com/office/drawing/2014/main" id="{F80284A6-2E86-1DB3-8E2D-444652C6CDA5}"/>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0" name="Oval 9">
            <a:extLst>
              <a:ext uri="{FF2B5EF4-FFF2-40B4-BE49-F238E27FC236}">
                <a16:creationId xmlns:a16="http://schemas.microsoft.com/office/drawing/2014/main" id="{210CC920-AC21-DA9F-8066-B8812583F689}"/>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1" name="Oval 10">
            <a:extLst>
              <a:ext uri="{FF2B5EF4-FFF2-40B4-BE49-F238E27FC236}">
                <a16:creationId xmlns:a16="http://schemas.microsoft.com/office/drawing/2014/main" id="{759897A7-4DCE-E604-B092-A2739D18EFF9}"/>
              </a:ext>
              <a:ext uri="{C183D7F6-B498-43B3-948B-1728B52AA6E4}">
                <adec:decorative xmlns:adec="http://schemas.microsoft.com/office/drawing/2017/decorative" val="0"/>
              </a:ext>
            </a:extLst>
          </p:cNvPr>
          <p:cNvSpPr/>
          <p:nvPr/>
        </p:nvSpPr>
        <p:spPr bwMode="auto">
          <a:xfrm>
            <a:off x="853034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2</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7" name="Picture 16">
            <a:extLst>
              <a:ext uri="{FF2B5EF4-FFF2-40B4-BE49-F238E27FC236}">
                <a16:creationId xmlns:a16="http://schemas.microsoft.com/office/drawing/2014/main" id="{49361438-39B8-21ED-E26C-588F026A5C9B}"/>
              </a:ext>
            </a:extLst>
          </p:cNvPr>
          <p:cNvPicPr>
            <a:picLocks noChangeAspect="1"/>
          </p:cNvPicPr>
          <p:nvPr/>
        </p:nvPicPr>
        <p:blipFill>
          <a:blip r:embed="rId5"/>
          <a:stretch>
            <a:fillRect/>
          </a:stretch>
        </p:blipFill>
        <p:spPr>
          <a:xfrm>
            <a:off x="4924681" y="1606706"/>
            <a:ext cx="3384156" cy="2003562"/>
          </a:xfrm>
          <a:prstGeom prst="rect">
            <a:avLst/>
          </a:prstGeom>
        </p:spPr>
      </p:pic>
      <p:pic>
        <p:nvPicPr>
          <p:cNvPr id="19" name="Picture 18">
            <a:extLst>
              <a:ext uri="{FF2B5EF4-FFF2-40B4-BE49-F238E27FC236}">
                <a16:creationId xmlns:a16="http://schemas.microsoft.com/office/drawing/2014/main" id="{BD35B1A8-E188-310A-8113-10C82FE8A4DA}"/>
              </a:ext>
            </a:extLst>
          </p:cNvPr>
          <p:cNvPicPr>
            <a:picLocks noChangeAspect="1"/>
          </p:cNvPicPr>
          <p:nvPr/>
        </p:nvPicPr>
        <p:blipFill>
          <a:blip r:embed="rId6"/>
          <a:stretch>
            <a:fillRect/>
          </a:stretch>
        </p:blipFill>
        <p:spPr>
          <a:xfrm>
            <a:off x="6392879" y="2782803"/>
            <a:ext cx="1587582" cy="628682"/>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22" name="Picture 21">
            <a:extLst>
              <a:ext uri="{FF2B5EF4-FFF2-40B4-BE49-F238E27FC236}">
                <a16:creationId xmlns:a16="http://schemas.microsoft.com/office/drawing/2014/main" id="{B603E657-CC20-B009-BE16-F4CDCB059A36}"/>
              </a:ext>
            </a:extLst>
          </p:cNvPr>
          <p:cNvPicPr>
            <a:picLocks noChangeAspect="1"/>
          </p:cNvPicPr>
          <p:nvPr/>
        </p:nvPicPr>
        <p:blipFill>
          <a:blip r:embed="rId7"/>
          <a:stretch>
            <a:fillRect/>
          </a:stretch>
        </p:blipFill>
        <p:spPr>
          <a:xfrm>
            <a:off x="8543090" y="1600133"/>
            <a:ext cx="3384157" cy="2004064"/>
          </a:xfrm>
          <a:prstGeom prst="rect">
            <a:avLst/>
          </a:prstGeom>
        </p:spPr>
      </p:pic>
      <p:pic>
        <p:nvPicPr>
          <p:cNvPr id="24" name="Picture 23">
            <a:extLst>
              <a:ext uri="{FF2B5EF4-FFF2-40B4-BE49-F238E27FC236}">
                <a16:creationId xmlns:a16="http://schemas.microsoft.com/office/drawing/2014/main" id="{7F1A250C-0D00-9232-70FF-00FEB71A2D6D}"/>
              </a:ext>
            </a:extLst>
          </p:cNvPr>
          <p:cNvPicPr>
            <a:picLocks noChangeAspect="1"/>
          </p:cNvPicPr>
          <p:nvPr/>
        </p:nvPicPr>
        <p:blipFill>
          <a:blip r:embed="rId8"/>
          <a:stretch>
            <a:fillRect/>
          </a:stretch>
        </p:blipFill>
        <p:spPr>
          <a:xfrm>
            <a:off x="9777035" y="2237189"/>
            <a:ext cx="1936497" cy="1091228"/>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26" name="Picture 25">
            <a:extLst>
              <a:ext uri="{FF2B5EF4-FFF2-40B4-BE49-F238E27FC236}">
                <a16:creationId xmlns:a16="http://schemas.microsoft.com/office/drawing/2014/main" id="{D7F94923-90D6-4135-BE78-307C5DB45A99}"/>
              </a:ext>
            </a:extLst>
          </p:cNvPr>
          <p:cNvPicPr>
            <a:picLocks noChangeAspect="1"/>
          </p:cNvPicPr>
          <p:nvPr/>
        </p:nvPicPr>
        <p:blipFill>
          <a:blip r:embed="rId9"/>
          <a:stretch>
            <a:fillRect/>
          </a:stretch>
        </p:blipFill>
        <p:spPr>
          <a:xfrm>
            <a:off x="4924680" y="4234774"/>
            <a:ext cx="3369565" cy="2003562"/>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27" name="TextBox 26">
            <a:extLst>
              <a:ext uri="{FF2B5EF4-FFF2-40B4-BE49-F238E27FC236}">
                <a16:creationId xmlns:a16="http://schemas.microsoft.com/office/drawing/2014/main" id="{E05C82DE-FEFB-C55C-791A-4C58675DDB70}"/>
              </a:ext>
            </a:extLst>
          </p:cNvPr>
          <p:cNvSpPr txBox="1">
            <a:spLocks/>
          </p:cNvSpPr>
          <p:nvPr/>
        </p:nvSpPr>
        <p:spPr>
          <a:xfrm>
            <a:off x="463294" y="5465618"/>
            <a:ext cx="4036900" cy="55399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lang="en-US" sz="1200">
                <a:solidFill>
                  <a:srgbClr val="000000"/>
                </a:solidFill>
                <a:latin typeface="Segoe UI"/>
              </a:rPr>
              <a:t>5</a:t>
            </a:r>
            <a:r>
              <a:rPr kumimoji="0" lang="en-US" sz="1200" b="0" i="0" u="none" strike="noStrike" kern="1200" cap="none" spc="0" normalizeH="0" baseline="0" noProof="0">
                <a:ln>
                  <a:noFill/>
                </a:ln>
                <a:solidFill>
                  <a:srgbClr val="000000"/>
                </a:solidFill>
                <a:effectLst/>
                <a:uLnTx/>
                <a:uFillTx/>
                <a:latin typeface="Segoe UI"/>
                <a:ea typeface="+mn-ea"/>
                <a:cs typeface="+mn-cs"/>
              </a:rPr>
              <a:t>) Under </a:t>
            </a:r>
            <a:r>
              <a:rPr lang="en-US" sz="1200">
                <a:solidFill>
                  <a:srgbClr val="000000"/>
                </a:solidFill>
                <a:latin typeface="Segoe UI Semibold"/>
              </a:rPr>
              <a:t>Policy settings &gt; Create rule &gt; Add condition</a:t>
            </a:r>
            <a:r>
              <a:rPr lang="en-US" sz="1200">
                <a:solidFill>
                  <a:srgbClr val="000000"/>
                </a:solidFill>
                <a:latin typeface="Segoe UI"/>
              </a:rPr>
              <a:t> &gt; select </a:t>
            </a:r>
            <a:r>
              <a:rPr lang="en-US" sz="1200">
                <a:solidFill>
                  <a:srgbClr val="000000"/>
                </a:solidFill>
                <a:latin typeface="Segoe UI Semibold"/>
              </a:rPr>
              <a:t>Insider risk level for Adaptive Protection is </a:t>
            </a:r>
            <a:r>
              <a:rPr kumimoji="0" lang="en-US" sz="1200" b="0" i="0" u="none" strike="noStrike" kern="1200" cap="none" spc="0" normalizeH="0" baseline="0" noProof="0">
                <a:ln>
                  <a:noFill/>
                </a:ln>
                <a:solidFill>
                  <a:srgbClr val="000000"/>
                </a:solidFill>
                <a:effectLst/>
                <a:uLnTx/>
                <a:uFillTx/>
                <a:latin typeface="Segoe UI"/>
                <a:ea typeface="+mn-ea"/>
                <a:cs typeface="+mn-cs"/>
              </a:rPr>
              <a:t>and select </a:t>
            </a:r>
            <a:r>
              <a:rPr lang="en-US" sz="1200">
                <a:solidFill>
                  <a:srgbClr val="000000"/>
                </a:solidFill>
                <a:latin typeface="Segoe UI Semibold"/>
              </a:rPr>
              <a:t>Elevated risk level</a:t>
            </a:r>
          </a:p>
        </p:txBody>
      </p:sp>
      <p:pic>
        <p:nvPicPr>
          <p:cNvPr id="29" name="Picture 28">
            <a:extLst>
              <a:ext uri="{FF2B5EF4-FFF2-40B4-BE49-F238E27FC236}">
                <a16:creationId xmlns:a16="http://schemas.microsoft.com/office/drawing/2014/main" id="{07728D44-9D9A-C49E-0246-6C9D192E5CEF}"/>
              </a:ext>
            </a:extLst>
          </p:cNvPr>
          <p:cNvPicPr>
            <a:picLocks noChangeAspect="1"/>
          </p:cNvPicPr>
          <p:nvPr/>
        </p:nvPicPr>
        <p:blipFill>
          <a:blip r:embed="rId10"/>
          <a:stretch>
            <a:fillRect/>
          </a:stretch>
        </p:blipFill>
        <p:spPr>
          <a:xfrm>
            <a:off x="5357007" y="4886011"/>
            <a:ext cx="2780978" cy="110962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30" name="!!line2">
            <a:extLst>
              <a:ext uri="{FF2B5EF4-FFF2-40B4-BE49-F238E27FC236}">
                <a16:creationId xmlns:a16="http://schemas.microsoft.com/office/drawing/2014/main" id="{7DF4A6E0-F298-DAFA-A266-71BCA8752D87}"/>
              </a:ext>
              <a:ext uri="{C183D7F6-B498-43B3-948B-1728B52AA6E4}">
                <adec:decorative xmlns:adec="http://schemas.microsoft.com/office/drawing/2017/decorative" val="1"/>
              </a:ext>
            </a:extLst>
          </p:cNvPr>
          <p:cNvCxnSpPr>
            <a:cxnSpLocks/>
          </p:cNvCxnSpPr>
          <p:nvPr/>
        </p:nvCxnSpPr>
        <p:spPr>
          <a:xfrm>
            <a:off x="588263" y="6059182"/>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92FC87B-5F0A-32BF-8BD6-F35E538ED4FF}"/>
              </a:ext>
            </a:extLst>
          </p:cNvPr>
          <p:cNvSpPr txBox="1">
            <a:spLocks/>
          </p:cNvSpPr>
          <p:nvPr/>
        </p:nvSpPr>
        <p:spPr>
          <a:xfrm>
            <a:off x="463294" y="6207777"/>
            <a:ext cx="4036900" cy="184666"/>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kumimoji="0" lang="en-US" sz="1200" b="0" i="0" u="none" strike="noStrike" kern="1200" cap="none" spc="0" normalizeH="0" baseline="0" noProof="0">
                <a:ln>
                  <a:noFill/>
                </a:ln>
                <a:solidFill>
                  <a:srgbClr val="000000"/>
                </a:solidFill>
                <a:effectLst/>
                <a:uLnTx/>
                <a:uFillTx/>
                <a:latin typeface="Segoe UI"/>
                <a:ea typeface="+mn-ea"/>
                <a:cs typeface="+mn-cs"/>
              </a:rPr>
              <a:t>6) Edit </a:t>
            </a:r>
            <a:r>
              <a:rPr lang="en-US" sz="1200">
                <a:solidFill>
                  <a:srgbClr val="000000"/>
                </a:solidFill>
                <a:latin typeface="Segoe UI Semibold"/>
              </a:rPr>
              <a:t>Actions </a:t>
            </a:r>
            <a:r>
              <a:rPr lang="en-US" sz="1200">
                <a:solidFill>
                  <a:srgbClr val="000000"/>
                </a:solidFill>
                <a:latin typeface="Segoe UI"/>
              </a:rPr>
              <a:t>to</a:t>
            </a:r>
            <a:r>
              <a:rPr lang="en-US" sz="1200">
                <a:solidFill>
                  <a:srgbClr val="000000"/>
                </a:solidFill>
                <a:latin typeface="Segoe UI Semibold"/>
              </a:rPr>
              <a:t> Block file activities </a:t>
            </a:r>
            <a:r>
              <a:rPr lang="en-US" sz="1200">
                <a:solidFill>
                  <a:srgbClr val="000000"/>
                </a:solidFill>
                <a:latin typeface="Segoe UI"/>
              </a:rPr>
              <a:t>for elevated risk users</a:t>
            </a:r>
            <a:endParaRPr lang="en-US" sz="1200">
              <a:solidFill>
                <a:srgbClr val="000000"/>
              </a:solidFill>
              <a:latin typeface="Segoe UI Semibold"/>
            </a:endParaRPr>
          </a:p>
        </p:txBody>
      </p:sp>
      <p:pic>
        <p:nvPicPr>
          <p:cNvPr id="34" name="Picture 33">
            <a:extLst>
              <a:ext uri="{FF2B5EF4-FFF2-40B4-BE49-F238E27FC236}">
                <a16:creationId xmlns:a16="http://schemas.microsoft.com/office/drawing/2014/main" id="{D9A0048D-FBEE-4EA6-6D30-322A65E75680}"/>
              </a:ext>
            </a:extLst>
          </p:cNvPr>
          <p:cNvPicPr>
            <a:picLocks noChangeAspect="1"/>
          </p:cNvPicPr>
          <p:nvPr/>
        </p:nvPicPr>
        <p:blipFill>
          <a:blip r:embed="rId11"/>
          <a:stretch>
            <a:fillRect/>
          </a:stretch>
        </p:blipFill>
        <p:spPr>
          <a:xfrm>
            <a:off x="8530341" y="4234093"/>
            <a:ext cx="3354697" cy="1987470"/>
          </a:xfrm>
          <a:prstGeom prst="rect">
            <a:avLst/>
          </a:prstGeom>
        </p:spPr>
      </p:pic>
      <p:pic>
        <p:nvPicPr>
          <p:cNvPr id="36" name="Picture 35">
            <a:extLst>
              <a:ext uri="{FF2B5EF4-FFF2-40B4-BE49-F238E27FC236}">
                <a16:creationId xmlns:a16="http://schemas.microsoft.com/office/drawing/2014/main" id="{3DB5ED8C-2305-E5D6-9BA8-B620AFF32D9E}"/>
              </a:ext>
            </a:extLst>
          </p:cNvPr>
          <p:cNvPicPr>
            <a:picLocks noChangeAspect="1"/>
          </p:cNvPicPr>
          <p:nvPr/>
        </p:nvPicPr>
        <p:blipFill>
          <a:blip r:embed="rId12"/>
          <a:stretch>
            <a:fillRect/>
          </a:stretch>
        </p:blipFill>
        <p:spPr>
          <a:xfrm>
            <a:off x="9835215" y="4988892"/>
            <a:ext cx="1339919" cy="495325"/>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Tree>
    <p:extLst>
      <p:ext uri="{BB962C8B-B14F-4D97-AF65-F5344CB8AC3E}">
        <p14:creationId xmlns:p14="http://schemas.microsoft.com/office/powerpoint/2010/main" val="379565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EA096-2B1F-20A5-EF11-1C8DDDA43488}"/>
            </a:ext>
          </a:extLst>
        </p:cNvPr>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1B1434F5-EA6E-86CF-22AA-60F61AFE9E9F}"/>
              </a:ext>
              <a:ext uri="{C183D7F6-B498-43B3-948B-1728B52AA6E4}">
                <adec:decorative xmlns:adec="http://schemas.microsoft.com/office/drawing/2017/decorative" val="1"/>
              </a:ext>
            </a:extLst>
          </p:cNvPr>
          <p:cNvSpPr/>
          <p:nvPr/>
        </p:nvSpPr>
        <p:spPr bwMode="auto">
          <a:xfrm>
            <a:off x="225569" y="2406977"/>
            <a:ext cx="4281377" cy="4397860"/>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E792AD4D-40F7-EBAC-8021-AAE682B652D5}"/>
              </a:ext>
            </a:extLst>
          </p:cNvPr>
          <p:cNvSpPr txBox="1"/>
          <p:nvPr/>
        </p:nvSpPr>
        <p:spPr>
          <a:xfrm>
            <a:off x="608270" y="258890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33" name="TextBox 32">
            <a:extLst>
              <a:ext uri="{FF2B5EF4-FFF2-40B4-BE49-F238E27FC236}">
                <a16:creationId xmlns:a16="http://schemas.microsoft.com/office/drawing/2014/main" id="{079D2335-D117-C29A-D867-6B2BDA1AE6C3}"/>
              </a:ext>
            </a:extLst>
          </p:cNvPr>
          <p:cNvSpPr txBox="1">
            <a:spLocks/>
          </p:cNvSpPr>
          <p:nvPr/>
        </p:nvSpPr>
        <p:spPr>
          <a:xfrm>
            <a:off x="445239" y="3104779"/>
            <a:ext cx="3447288"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a:buFont typeface="+mj-lt"/>
              <a:buAutoNum type="arabicParenR"/>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r>
              <a:rPr kumimoji="0" lang="en-US" sz="1200" b="0" i="0" u="none" strike="noStrike" kern="1200" cap="none" spc="0" normalizeH="0" baseline="0" noProof="0">
                <a:ln>
                  <a:noFill/>
                </a:ln>
                <a:solidFill>
                  <a:srgbClr val="0078D4"/>
                </a:solidFill>
                <a:effectLst/>
                <a:uLnTx/>
                <a:uFillTx/>
                <a:latin typeface="Segoe UI"/>
                <a:ea typeface="+mn-ea"/>
                <a:cs typeface="+mn-cs"/>
              </a:rPr>
              <a:t>&gt; </a:t>
            </a:r>
            <a:r>
              <a:rPr lang="en-US" sz="1200">
                <a:solidFill>
                  <a:srgbClr val="000000"/>
                </a:solidFill>
                <a:latin typeface="Segoe UI Semibold"/>
              </a:rPr>
              <a:t>Solutions</a:t>
            </a:r>
            <a:r>
              <a:rPr lang="en-US" sz="1200">
                <a:solidFill>
                  <a:srgbClr val="000000"/>
                </a:solidFill>
                <a:latin typeface="Segoe UI"/>
              </a:rPr>
              <a:t> &gt; </a:t>
            </a:r>
            <a:r>
              <a:rPr lang="en-US" sz="1200">
                <a:solidFill>
                  <a:srgbClr val="000000"/>
                </a:solidFill>
                <a:latin typeface="Segoe UI Semibold"/>
              </a:rPr>
              <a:t>Insider Risk Management</a:t>
            </a:r>
            <a:endParaRPr lang="en-US" sz="1400">
              <a:solidFill>
                <a:srgbClr val="000000"/>
              </a:solidFill>
              <a:latin typeface="Segoe UI Semibold"/>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C2FB8B-71FC-AC60-011C-B48A8E751269}"/>
              </a:ext>
            </a:extLst>
          </p:cNvPr>
          <p:cNvSpPr txBox="1">
            <a:spLocks/>
          </p:cNvSpPr>
          <p:nvPr/>
        </p:nvSpPr>
        <p:spPr>
          <a:xfrm>
            <a:off x="435122" y="4211581"/>
            <a:ext cx="4036900" cy="369332"/>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kumimoji="0" lang="en-US" sz="1200" b="0" i="0" u="none" strike="noStrike" kern="1200" cap="none" spc="0" normalizeH="0" baseline="0" noProof="0">
                <a:ln>
                  <a:noFill/>
                </a:ln>
                <a:solidFill>
                  <a:srgbClr val="000000"/>
                </a:solidFill>
                <a:effectLst/>
                <a:uLnTx/>
                <a:uFillTx/>
                <a:latin typeface="Segoe UI"/>
                <a:ea typeface="+mn-ea"/>
                <a:cs typeface="+mn-cs"/>
              </a:rPr>
              <a:t>3) Select </a:t>
            </a:r>
            <a:r>
              <a:rPr lang="en-US" sz="1200">
                <a:solidFill>
                  <a:srgbClr val="000000"/>
                </a:solidFill>
                <a:latin typeface="Segoe UI Semibold"/>
              </a:rPr>
              <a:t>Create Policy </a:t>
            </a:r>
            <a:r>
              <a:rPr kumimoji="0" lang="en-US" sz="1200" b="0" i="0" u="none" strike="noStrike" kern="1200" cap="none" spc="0" normalizeH="0" baseline="0" noProof="0">
                <a:ln>
                  <a:noFill/>
                </a:ln>
                <a:solidFill>
                  <a:srgbClr val="000000"/>
                </a:solidFill>
                <a:effectLst/>
                <a:uLnTx/>
                <a:uFillTx/>
                <a:latin typeface="Segoe UI"/>
                <a:ea typeface="+mn-ea"/>
                <a:cs typeface="+mn-cs"/>
              </a:rPr>
              <a:t>which will redirect you to create a Conditional Access policy in </a:t>
            </a:r>
            <a:r>
              <a:rPr lang="en-US" sz="1200">
                <a:solidFill>
                  <a:srgbClr val="000000"/>
                </a:solidFill>
                <a:latin typeface="Segoe UI Semibold"/>
              </a:rPr>
              <a:t>Entra admin center</a:t>
            </a:r>
          </a:p>
        </p:txBody>
      </p:sp>
      <p:cxnSp>
        <p:nvCxnSpPr>
          <p:cNvPr id="42" name="!!line2">
            <a:extLst>
              <a:ext uri="{FF2B5EF4-FFF2-40B4-BE49-F238E27FC236}">
                <a16:creationId xmlns:a16="http://schemas.microsoft.com/office/drawing/2014/main" id="{B44CA5F9-DE4C-EAE7-6E52-F12076D01597}"/>
              </a:ext>
              <a:ext uri="{C183D7F6-B498-43B3-948B-1728B52AA6E4}">
                <adec:decorative xmlns:adec="http://schemas.microsoft.com/office/drawing/2017/decorative" val="1"/>
              </a:ext>
            </a:extLst>
          </p:cNvPr>
          <p:cNvCxnSpPr>
            <a:cxnSpLocks/>
          </p:cNvCxnSpPr>
          <p:nvPr/>
        </p:nvCxnSpPr>
        <p:spPr>
          <a:xfrm>
            <a:off x="608270" y="349355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6C0502D2-755D-A99C-D7C4-35B413171679}"/>
              </a:ext>
              <a:ext uri="{C183D7F6-B498-43B3-948B-1728B52AA6E4}">
                <adec:decorative xmlns:adec="http://schemas.microsoft.com/office/drawing/2017/decorative" val="1"/>
              </a:ext>
            </a:extLst>
          </p:cNvPr>
          <p:cNvCxnSpPr>
            <a:cxnSpLocks/>
          </p:cNvCxnSpPr>
          <p:nvPr/>
        </p:nvCxnSpPr>
        <p:spPr>
          <a:xfrm>
            <a:off x="608270" y="411866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D15BBD37-2E8E-9FEE-3289-DDF419885976}"/>
              </a:ext>
              <a:ext uri="{C183D7F6-B498-43B3-948B-1728B52AA6E4}">
                <adec:decorative xmlns:adec="http://schemas.microsoft.com/office/drawing/2017/decorative" val="1"/>
              </a:ext>
            </a:extLst>
          </p:cNvPr>
          <p:cNvCxnSpPr>
            <a:cxnSpLocks/>
          </p:cNvCxnSpPr>
          <p:nvPr/>
        </p:nvCxnSpPr>
        <p:spPr>
          <a:xfrm>
            <a:off x="608270" y="2939785"/>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E9A326FB-5C2A-6D3A-8246-2535FFB87C37}"/>
              </a:ext>
            </a:extLst>
          </p:cNvPr>
          <p:cNvSpPr/>
          <p:nvPr/>
        </p:nvSpPr>
        <p:spPr bwMode="auto">
          <a:xfrm>
            <a:off x="435122" y="2076499"/>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000" b="1" i="0" u="none" strike="noStrike" kern="1200" cap="none" spc="0" normalizeH="0" baseline="0" noProof="0">
                <a:ln w="3175">
                  <a:noFill/>
                </a:ln>
                <a:solidFill>
                  <a:schemeClr val="bg1"/>
                </a:solidFill>
                <a:effectLst/>
                <a:uLnTx/>
                <a:uFillTx/>
                <a:latin typeface="Segoe Sans Display Semibold" pitchFamily="2" charset="0"/>
                <a:ea typeface="+mn-ea"/>
                <a:cs typeface="Segoe Sans Display Semibold" pitchFamily="2" charset="0"/>
              </a:rPr>
              <a:t>Available with E5C or above</a:t>
            </a:r>
          </a:p>
        </p:txBody>
      </p:sp>
      <p:sp>
        <p:nvSpPr>
          <p:cNvPr id="2" name="Rectangle: Rounded Corners 1">
            <a:extLst>
              <a:ext uri="{FF2B5EF4-FFF2-40B4-BE49-F238E27FC236}">
                <a16:creationId xmlns:a16="http://schemas.microsoft.com/office/drawing/2014/main" id="{BCDCA657-ACC2-2AD6-8CCB-3CB5238C277C}"/>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Detect risky activities</a:t>
            </a:r>
          </a:p>
        </p:txBody>
      </p:sp>
      <p:sp>
        <p:nvSpPr>
          <p:cNvPr id="38" name="TextBox 37">
            <a:extLst>
              <a:ext uri="{FF2B5EF4-FFF2-40B4-BE49-F238E27FC236}">
                <a16:creationId xmlns:a16="http://schemas.microsoft.com/office/drawing/2014/main" id="{7E7E6AAF-ED5D-8AA0-FA1E-0B620719CD8E}"/>
              </a:ext>
            </a:extLst>
          </p:cNvPr>
          <p:cNvSpPr txBox="1">
            <a:spLocks/>
          </p:cNvSpPr>
          <p:nvPr/>
        </p:nvSpPr>
        <p:spPr>
          <a:xfrm>
            <a:off x="445239" y="3610268"/>
            <a:ext cx="3971572" cy="40011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lvl="0" indent="-228600">
              <a:buAutoNum type="arabicParenR" startAt="2"/>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Adaptive Protection &gt; </a:t>
            </a:r>
            <a:r>
              <a:rPr lang="en-US" sz="1200">
                <a:solidFill>
                  <a:srgbClr val="000000"/>
                </a:solidFill>
                <a:latin typeface="Segoe UI"/>
              </a:rPr>
              <a:t>and select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Conditional Access</a:t>
            </a:r>
          </a:p>
        </p:txBody>
      </p:sp>
      <p:cxnSp>
        <p:nvCxnSpPr>
          <p:cNvPr id="12" name="!!line2">
            <a:extLst>
              <a:ext uri="{FF2B5EF4-FFF2-40B4-BE49-F238E27FC236}">
                <a16:creationId xmlns:a16="http://schemas.microsoft.com/office/drawing/2014/main" id="{C719F746-031F-8A93-DEBE-D54610EBF3FF}"/>
              </a:ext>
              <a:ext uri="{C183D7F6-B498-43B3-948B-1728B52AA6E4}">
                <adec:decorative xmlns:adec="http://schemas.microsoft.com/office/drawing/2017/decorative" val="1"/>
              </a:ext>
            </a:extLst>
          </p:cNvPr>
          <p:cNvCxnSpPr>
            <a:cxnSpLocks/>
          </p:cNvCxnSpPr>
          <p:nvPr/>
        </p:nvCxnSpPr>
        <p:spPr>
          <a:xfrm>
            <a:off x="599125" y="4694842"/>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F3FDDFE-FD5D-2926-9F12-5A413E5618C9}"/>
              </a:ext>
            </a:extLst>
          </p:cNvPr>
          <p:cNvSpPr txBox="1">
            <a:spLocks/>
          </p:cNvSpPr>
          <p:nvPr/>
        </p:nvSpPr>
        <p:spPr>
          <a:xfrm>
            <a:off x="445239" y="4782116"/>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defRPr/>
            </a:pPr>
            <a:r>
              <a:rPr lang="en-US" sz="1200">
                <a:solidFill>
                  <a:srgbClr val="000000"/>
                </a:solidFill>
                <a:latin typeface="Segoe UI"/>
              </a:rPr>
              <a:t>4) Select condition </a:t>
            </a:r>
            <a:r>
              <a:rPr lang="en-US" sz="1200">
                <a:solidFill>
                  <a:srgbClr val="000000"/>
                </a:solidFill>
                <a:latin typeface="Segoe UI Semibold"/>
              </a:rPr>
              <a:t>Insider risk &gt; </a:t>
            </a:r>
            <a:r>
              <a:rPr lang="en-US" sz="1200">
                <a:solidFill>
                  <a:srgbClr val="000000"/>
                </a:solidFill>
                <a:latin typeface="Segoe UI"/>
              </a:rPr>
              <a:t>and </a:t>
            </a:r>
            <a:r>
              <a:rPr lang="en-US" sz="1200">
                <a:solidFill>
                  <a:srgbClr val="000000"/>
                </a:solidFill>
                <a:latin typeface="Segoe UI Semibold"/>
              </a:rPr>
              <a:t>Toggle On</a:t>
            </a:r>
            <a:endParaRPr lang="en-US" sz="1200">
              <a:solidFill>
                <a:srgbClr val="000000"/>
              </a:solidFill>
              <a:latin typeface="Segoe UI"/>
            </a:endParaRPr>
          </a:p>
        </p:txBody>
      </p:sp>
      <p:cxnSp>
        <p:nvCxnSpPr>
          <p:cNvPr id="20" name="!!line2">
            <a:extLst>
              <a:ext uri="{FF2B5EF4-FFF2-40B4-BE49-F238E27FC236}">
                <a16:creationId xmlns:a16="http://schemas.microsoft.com/office/drawing/2014/main" id="{5A106171-14A7-94B2-B4BB-A99490DEDCD0}"/>
              </a:ext>
              <a:ext uri="{C183D7F6-B498-43B3-948B-1728B52AA6E4}">
                <adec:decorative xmlns:adec="http://schemas.microsoft.com/office/drawing/2017/decorative" val="1"/>
              </a:ext>
            </a:extLst>
          </p:cNvPr>
          <p:cNvCxnSpPr>
            <a:cxnSpLocks/>
          </p:cNvCxnSpPr>
          <p:nvPr/>
        </p:nvCxnSpPr>
        <p:spPr>
          <a:xfrm>
            <a:off x="608270" y="510159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5" name="Title 16">
            <a:extLst>
              <a:ext uri="{FF2B5EF4-FFF2-40B4-BE49-F238E27FC236}">
                <a16:creationId xmlns:a16="http://schemas.microsoft.com/office/drawing/2014/main" id="{C0F8F00A-0A05-5236-8C17-4FD1085F8091}"/>
              </a:ext>
            </a:extLst>
          </p:cNvPr>
          <p:cNvSpPr txBox="1">
            <a:spLocks/>
          </p:cNvSpPr>
          <p:nvPr/>
        </p:nvSpPr>
        <p:spPr>
          <a:xfrm>
            <a:off x="608270" y="1037838"/>
            <a:ext cx="3447288"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Create adaptive policies </a:t>
            </a:r>
            <a:r>
              <a:rPr lang="en-US" sz="1200">
                <a:solidFill>
                  <a:srgbClr val="000000"/>
                </a:solidFill>
                <a:latin typeface="Segoe UI"/>
              </a:rPr>
              <a:t>so that when a user is flagged as high risk, Conditional Access policies can dynamically restrict access to sensitive SharePoint sites and OneDrive content.</a:t>
            </a:r>
            <a:endPar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endParaRPr>
          </a:p>
        </p:txBody>
      </p:sp>
      <p:sp>
        <p:nvSpPr>
          <p:cNvPr id="6" name="Title 1">
            <a:extLst>
              <a:ext uri="{FF2B5EF4-FFF2-40B4-BE49-F238E27FC236}">
                <a16:creationId xmlns:a16="http://schemas.microsoft.com/office/drawing/2014/main" id="{E5C65142-9400-D9A8-F5E8-0C16C0046883}"/>
              </a:ext>
            </a:extLst>
          </p:cNvPr>
          <p:cNvSpPr txBox="1">
            <a:spLocks/>
          </p:cNvSpPr>
          <p:nvPr/>
        </p:nvSpPr>
        <p:spPr>
          <a:xfrm>
            <a:off x="588263" y="433205"/>
            <a:ext cx="3841969"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Enable Adaptive Protection for dynamic Conditional Access policy</a:t>
            </a:r>
          </a:p>
        </p:txBody>
      </p:sp>
      <p:sp>
        <p:nvSpPr>
          <p:cNvPr id="3" name="TextBox 2">
            <a:extLst>
              <a:ext uri="{FF2B5EF4-FFF2-40B4-BE49-F238E27FC236}">
                <a16:creationId xmlns:a16="http://schemas.microsoft.com/office/drawing/2014/main" id="{60C968D6-7644-A127-5271-BE47882099DD}"/>
              </a:ext>
            </a:extLst>
          </p:cNvPr>
          <p:cNvSpPr txBox="1">
            <a:spLocks/>
          </p:cNvSpPr>
          <p:nvPr/>
        </p:nvSpPr>
        <p:spPr>
          <a:xfrm>
            <a:off x="7095622" y="6668326"/>
            <a:ext cx="478941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r">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lang="en-US" sz="800">
                <a:hlinkClick r:id="rId4"/>
              </a:rPr>
              <a:t>Learn about Adaptive Protection in data loss prevention | Microsoft Learn</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8" name="Oval 7">
            <a:extLst>
              <a:ext uri="{FF2B5EF4-FFF2-40B4-BE49-F238E27FC236}">
                <a16:creationId xmlns:a16="http://schemas.microsoft.com/office/drawing/2014/main" id="{28625ED3-073C-F993-D563-665A8A17BDAD}"/>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9" name="Oval 8">
            <a:extLst>
              <a:ext uri="{FF2B5EF4-FFF2-40B4-BE49-F238E27FC236}">
                <a16:creationId xmlns:a16="http://schemas.microsoft.com/office/drawing/2014/main" id="{980F1DE1-BBDE-F12C-925E-7CBA52E163AE}"/>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2</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0" name="Oval 9">
            <a:extLst>
              <a:ext uri="{FF2B5EF4-FFF2-40B4-BE49-F238E27FC236}">
                <a16:creationId xmlns:a16="http://schemas.microsoft.com/office/drawing/2014/main" id="{2233CDDD-477D-C97A-DA7D-CDE9E6BEEFBA}"/>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11" name="Oval 10">
            <a:extLst>
              <a:ext uri="{FF2B5EF4-FFF2-40B4-BE49-F238E27FC236}">
                <a16:creationId xmlns:a16="http://schemas.microsoft.com/office/drawing/2014/main" id="{378D75EC-DE39-7D7A-A6C6-085B92099706}"/>
              </a:ext>
              <a:ext uri="{C183D7F6-B498-43B3-948B-1728B52AA6E4}">
                <adec:decorative xmlns:adec="http://schemas.microsoft.com/office/drawing/2017/decorative" val="0"/>
              </a:ext>
            </a:extLst>
          </p:cNvPr>
          <p:cNvSpPr/>
          <p:nvPr/>
        </p:nvSpPr>
        <p:spPr bwMode="auto">
          <a:xfrm>
            <a:off x="853034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7</a:t>
            </a:r>
          </a:p>
        </p:txBody>
      </p:sp>
      <p:pic>
        <p:nvPicPr>
          <p:cNvPr id="7" name="Picture 6">
            <a:extLst>
              <a:ext uri="{FF2B5EF4-FFF2-40B4-BE49-F238E27FC236}">
                <a16:creationId xmlns:a16="http://schemas.microsoft.com/office/drawing/2014/main" id="{786418F7-30B7-1CAA-4798-4498699F1443}"/>
              </a:ext>
            </a:extLst>
          </p:cNvPr>
          <p:cNvPicPr>
            <a:picLocks noChangeAspect="1"/>
          </p:cNvPicPr>
          <p:nvPr/>
        </p:nvPicPr>
        <p:blipFill>
          <a:blip r:embed="rId5"/>
          <a:stretch>
            <a:fillRect/>
          </a:stretch>
        </p:blipFill>
        <p:spPr>
          <a:xfrm>
            <a:off x="4924680" y="1628261"/>
            <a:ext cx="3370470" cy="2004064"/>
          </a:xfrm>
          <a:prstGeom prst="rect">
            <a:avLst/>
          </a:prstGeom>
        </p:spPr>
      </p:pic>
      <p:pic>
        <p:nvPicPr>
          <p:cNvPr id="15" name="Picture 14">
            <a:extLst>
              <a:ext uri="{FF2B5EF4-FFF2-40B4-BE49-F238E27FC236}">
                <a16:creationId xmlns:a16="http://schemas.microsoft.com/office/drawing/2014/main" id="{4428201F-9471-A950-70B0-50B1D2B2F0F5}"/>
              </a:ext>
            </a:extLst>
          </p:cNvPr>
          <p:cNvPicPr>
            <a:picLocks noChangeAspect="1"/>
          </p:cNvPicPr>
          <p:nvPr/>
        </p:nvPicPr>
        <p:blipFill>
          <a:blip r:embed="rId6"/>
          <a:stretch>
            <a:fillRect/>
          </a:stretch>
        </p:blipFill>
        <p:spPr>
          <a:xfrm>
            <a:off x="6419104" y="3125157"/>
            <a:ext cx="1168460" cy="342918"/>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18" name="Picture 17">
            <a:extLst>
              <a:ext uri="{FF2B5EF4-FFF2-40B4-BE49-F238E27FC236}">
                <a16:creationId xmlns:a16="http://schemas.microsoft.com/office/drawing/2014/main" id="{84B09086-5584-7E9B-9335-167876B8D2BF}"/>
              </a:ext>
            </a:extLst>
          </p:cNvPr>
          <p:cNvPicPr>
            <a:picLocks noChangeAspect="1"/>
          </p:cNvPicPr>
          <p:nvPr/>
        </p:nvPicPr>
        <p:blipFill>
          <a:blip r:embed="rId7"/>
          <a:stretch>
            <a:fillRect/>
          </a:stretch>
        </p:blipFill>
        <p:spPr>
          <a:xfrm>
            <a:off x="8573325" y="1629074"/>
            <a:ext cx="3490583" cy="2004064"/>
          </a:xfrm>
          <a:prstGeom prst="rect">
            <a:avLst/>
          </a:prstGeom>
        </p:spPr>
      </p:pic>
      <p:pic>
        <p:nvPicPr>
          <p:cNvPr id="26" name="Picture 25">
            <a:extLst>
              <a:ext uri="{FF2B5EF4-FFF2-40B4-BE49-F238E27FC236}">
                <a16:creationId xmlns:a16="http://schemas.microsoft.com/office/drawing/2014/main" id="{0C4A575B-1CE5-F6B6-203E-0362CF7BB26B}"/>
              </a:ext>
            </a:extLst>
          </p:cNvPr>
          <p:cNvPicPr>
            <a:picLocks noChangeAspect="1"/>
          </p:cNvPicPr>
          <p:nvPr/>
        </p:nvPicPr>
        <p:blipFill>
          <a:blip r:embed="rId8"/>
          <a:stretch>
            <a:fillRect/>
          </a:stretch>
        </p:blipFill>
        <p:spPr>
          <a:xfrm>
            <a:off x="10318616" y="1852799"/>
            <a:ext cx="1252541" cy="2004065"/>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27" name="TextBox 26">
            <a:extLst>
              <a:ext uri="{FF2B5EF4-FFF2-40B4-BE49-F238E27FC236}">
                <a16:creationId xmlns:a16="http://schemas.microsoft.com/office/drawing/2014/main" id="{B15C82B3-81AD-73A2-7D95-E2CBF1C744F5}"/>
              </a:ext>
            </a:extLst>
          </p:cNvPr>
          <p:cNvSpPr txBox="1">
            <a:spLocks/>
          </p:cNvSpPr>
          <p:nvPr/>
        </p:nvSpPr>
        <p:spPr>
          <a:xfrm>
            <a:off x="434813" y="5701727"/>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defRPr/>
            </a:pPr>
            <a:r>
              <a:rPr lang="en-US" sz="1200">
                <a:solidFill>
                  <a:srgbClr val="000000"/>
                </a:solidFill>
                <a:latin typeface="Segoe UI"/>
              </a:rPr>
              <a:t>6) Under </a:t>
            </a:r>
            <a:r>
              <a:rPr lang="en-US" sz="1200">
                <a:solidFill>
                  <a:srgbClr val="000000"/>
                </a:solidFill>
                <a:latin typeface="Segoe UI Semibold"/>
              </a:rPr>
              <a:t>Access controls</a:t>
            </a:r>
            <a:r>
              <a:rPr lang="en-US" sz="1200">
                <a:solidFill>
                  <a:srgbClr val="000000"/>
                </a:solidFill>
                <a:latin typeface="Segoe UI"/>
              </a:rPr>
              <a:t>, select </a:t>
            </a:r>
            <a:r>
              <a:rPr lang="en-US" sz="1200">
                <a:solidFill>
                  <a:srgbClr val="000000"/>
                </a:solidFill>
                <a:latin typeface="Segoe UI Semibold"/>
              </a:rPr>
              <a:t>Block access</a:t>
            </a:r>
            <a:endParaRPr lang="en-US" sz="1200">
              <a:solidFill>
                <a:srgbClr val="000000"/>
              </a:solidFill>
              <a:latin typeface="Segoe UI"/>
            </a:endParaRPr>
          </a:p>
        </p:txBody>
      </p:sp>
      <p:pic>
        <p:nvPicPr>
          <p:cNvPr id="28" name="Picture 27">
            <a:extLst>
              <a:ext uri="{FF2B5EF4-FFF2-40B4-BE49-F238E27FC236}">
                <a16:creationId xmlns:a16="http://schemas.microsoft.com/office/drawing/2014/main" id="{4A503FD1-6133-DD0C-BFAA-CD5FE05F30B5}"/>
              </a:ext>
            </a:extLst>
          </p:cNvPr>
          <p:cNvPicPr>
            <a:picLocks noChangeAspect="1"/>
          </p:cNvPicPr>
          <p:nvPr/>
        </p:nvPicPr>
        <p:blipFill>
          <a:blip r:embed="rId7"/>
          <a:stretch>
            <a:fillRect/>
          </a:stretch>
        </p:blipFill>
        <p:spPr>
          <a:xfrm>
            <a:off x="8573325" y="4246017"/>
            <a:ext cx="3490583" cy="2004064"/>
          </a:xfrm>
          <a:prstGeom prst="rect">
            <a:avLst/>
          </a:prstGeom>
        </p:spPr>
      </p:pic>
      <p:pic>
        <p:nvPicPr>
          <p:cNvPr id="30" name="Picture 29">
            <a:extLst>
              <a:ext uri="{FF2B5EF4-FFF2-40B4-BE49-F238E27FC236}">
                <a16:creationId xmlns:a16="http://schemas.microsoft.com/office/drawing/2014/main" id="{304AC367-8FC2-04F2-3898-5D3FC4EC8050}"/>
              </a:ext>
            </a:extLst>
          </p:cNvPr>
          <p:cNvPicPr>
            <a:picLocks noChangeAspect="1"/>
          </p:cNvPicPr>
          <p:nvPr/>
        </p:nvPicPr>
        <p:blipFill>
          <a:blip r:embed="rId9"/>
          <a:stretch>
            <a:fillRect/>
          </a:stretch>
        </p:blipFill>
        <p:spPr>
          <a:xfrm>
            <a:off x="9400994" y="5248049"/>
            <a:ext cx="1835244" cy="704886"/>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35" name="Picture 34">
            <a:extLst>
              <a:ext uri="{FF2B5EF4-FFF2-40B4-BE49-F238E27FC236}">
                <a16:creationId xmlns:a16="http://schemas.microsoft.com/office/drawing/2014/main" id="{33062C9D-E3A3-47D6-48C0-5A610343747E}"/>
              </a:ext>
            </a:extLst>
          </p:cNvPr>
          <p:cNvPicPr>
            <a:picLocks noChangeAspect="1"/>
          </p:cNvPicPr>
          <p:nvPr/>
        </p:nvPicPr>
        <p:blipFill>
          <a:blip r:embed="rId10"/>
          <a:stretch>
            <a:fillRect/>
          </a:stretch>
        </p:blipFill>
        <p:spPr>
          <a:xfrm>
            <a:off x="5923778" y="2635593"/>
            <a:ext cx="1663786" cy="349268"/>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36" name="TextBox 35">
            <a:extLst>
              <a:ext uri="{FF2B5EF4-FFF2-40B4-BE49-F238E27FC236}">
                <a16:creationId xmlns:a16="http://schemas.microsoft.com/office/drawing/2014/main" id="{5644CEFD-97A5-E15B-7074-DB9792105A26}"/>
              </a:ext>
            </a:extLst>
          </p:cNvPr>
          <p:cNvSpPr txBox="1">
            <a:spLocks/>
          </p:cNvSpPr>
          <p:nvPr/>
        </p:nvSpPr>
        <p:spPr>
          <a:xfrm>
            <a:off x="434813" y="5183996"/>
            <a:ext cx="3844159"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defRPr/>
            </a:pPr>
            <a:r>
              <a:rPr lang="en-US" sz="1200">
                <a:solidFill>
                  <a:srgbClr val="000000"/>
                </a:solidFill>
                <a:latin typeface="Segoe UI"/>
              </a:rPr>
              <a:t>5) Select </a:t>
            </a:r>
            <a:r>
              <a:rPr lang="en-US" sz="1200">
                <a:solidFill>
                  <a:srgbClr val="000000"/>
                </a:solidFill>
                <a:latin typeface="Segoe UI Semibold"/>
              </a:rPr>
              <a:t>Target resources&gt; </a:t>
            </a:r>
            <a:r>
              <a:rPr lang="en-US" sz="1200">
                <a:solidFill>
                  <a:srgbClr val="000000"/>
                </a:solidFill>
                <a:latin typeface="Segoe UI"/>
              </a:rPr>
              <a:t>and select </a:t>
            </a:r>
            <a:r>
              <a:rPr lang="en-US" sz="1200">
                <a:solidFill>
                  <a:srgbClr val="000000"/>
                </a:solidFill>
                <a:latin typeface="Segoe UI Semibold"/>
              </a:rPr>
              <a:t>SharePoint and OneDrive</a:t>
            </a:r>
            <a:endParaRPr lang="en-US" sz="1200">
              <a:solidFill>
                <a:srgbClr val="000000"/>
              </a:solidFill>
              <a:latin typeface="Segoe UI"/>
            </a:endParaRPr>
          </a:p>
        </p:txBody>
      </p:sp>
      <p:cxnSp>
        <p:nvCxnSpPr>
          <p:cNvPr id="37" name="!!line2">
            <a:extLst>
              <a:ext uri="{FF2B5EF4-FFF2-40B4-BE49-F238E27FC236}">
                <a16:creationId xmlns:a16="http://schemas.microsoft.com/office/drawing/2014/main" id="{2A439C2D-645D-5166-D1CB-7008D7026A98}"/>
              </a:ext>
              <a:ext uri="{C183D7F6-B498-43B3-948B-1728B52AA6E4}">
                <adec:decorative xmlns:adec="http://schemas.microsoft.com/office/drawing/2017/decorative" val="1"/>
              </a:ext>
            </a:extLst>
          </p:cNvPr>
          <p:cNvCxnSpPr>
            <a:cxnSpLocks/>
          </p:cNvCxnSpPr>
          <p:nvPr/>
        </p:nvCxnSpPr>
        <p:spPr>
          <a:xfrm>
            <a:off x="633248" y="5622526"/>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212CD53-BE38-D4C6-40CF-B6CD7E5BE0D0}"/>
              </a:ext>
            </a:extLst>
          </p:cNvPr>
          <p:cNvSpPr txBox="1">
            <a:spLocks/>
          </p:cNvSpPr>
          <p:nvPr/>
        </p:nvSpPr>
        <p:spPr>
          <a:xfrm>
            <a:off x="444177" y="6157748"/>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defRPr/>
            </a:pPr>
            <a:r>
              <a:rPr lang="en-US" sz="1200">
                <a:solidFill>
                  <a:srgbClr val="000000"/>
                </a:solidFill>
                <a:latin typeface="Segoe UI"/>
              </a:rPr>
              <a:t>7) Enable policy and select </a:t>
            </a:r>
            <a:r>
              <a:rPr lang="en-US" sz="1200">
                <a:solidFill>
                  <a:srgbClr val="000000"/>
                </a:solidFill>
                <a:latin typeface="Segoe UI Semibold"/>
              </a:rPr>
              <a:t>Report-only</a:t>
            </a:r>
            <a:r>
              <a:rPr lang="en-US" sz="1200">
                <a:solidFill>
                  <a:srgbClr val="000000"/>
                </a:solidFill>
                <a:latin typeface="Segoe UI"/>
              </a:rPr>
              <a:t> or </a:t>
            </a:r>
            <a:r>
              <a:rPr lang="en-US" sz="1200">
                <a:solidFill>
                  <a:srgbClr val="000000"/>
                </a:solidFill>
                <a:latin typeface="Segoe UI Semibold"/>
              </a:rPr>
              <a:t>On </a:t>
            </a:r>
            <a:r>
              <a:rPr lang="en-US" sz="1200">
                <a:solidFill>
                  <a:srgbClr val="000000"/>
                </a:solidFill>
                <a:latin typeface="Segoe UI"/>
              </a:rPr>
              <a:t>and </a:t>
            </a:r>
            <a:r>
              <a:rPr lang="en-US" sz="1200">
                <a:solidFill>
                  <a:srgbClr val="000000"/>
                </a:solidFill>
                <a:latin typeface="Segoe UI Semibold"/>
              </a:rPr>
              <a:t>Save</a:t>
            </a:r>
            <a:endParaRPr lang="en-US" sz="1200">
              <a:solidFill>
                <a:srgbClr val="000000"/>
              </a:solidFill>
              <a:latin typeface="Segoe UI"/>
            </a:endParaRPr>
          </a:p>
        </p:txBody>
      </p:sp>
      <p:cxnSp>
        <p:nvCxnSpPr>
          <p:cNvPr id="40" name="!!line2">
            <a:extLst>
              <a:ext uri="{FF2B5EF4-FFF2-40B4-BE49-F238E27FC236}">
                <a16:creationId xmlns:a16="http://schemas.microsoft.com/office/drawing/2014/main" id="{BB67F556-64D4-5169-9D23-A01D7AADBD75}"/>
              </a:ext>
              <a:ext uri="{C183D7F6-B498-43B3-948B-1728B52AA6E4}">
                <adec:decorative xmlns:adec="http://schemas.microsoft.com/office/drawing/2017/decorative" val="1"/>
              </a:ext>
            </a:extLst>
          </p:cNvPr>
          <p:cNvCxnSpPr>
            <a:cxnSpLocks/>
          </p:cNvCxnSpPr>
          <p:nvPr/>
        </p:nvCxnSpPr>
        <p:spPr>
          <a:xfrm>
            <a:off x="610297" y="599909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2A6B4663-F67A-0EE4-B82E-AFF803654333}"/>
              </a:ext>
              <a:ext uri="{C183D7F6-B498-43B3-948B-1728B52AA6E4}">
                <adec:decorative xmlns:adec="http://schemas.microsoft.com/office/drawing/2017/decorative" val="0"/>
              </a:ext>
            </a:extLst>
          </p:cNvPr>
          <p:cNvSpPr/>
          <p:nvPr/>
        </p:nvSpPr>
        <p:spPr bwMode="auto">
          <a:xfrm>
            <a:off x="5258654"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pic>
        <p:nvPicPr>
          <p:cNvPr id="45" name="Picture 44">
            <a:extLst>
              <a:ext uri="{FF2B5EF4-FFF2-40B4-BE49-F238E27FC236}">
                <a16:creationId xmlns:a16="http://schemas.microsoft.com/office/drawing/2014/main" id="{9B2DE4E6-2314-2CE7-00AF-393485BF0B92}"/>
              </a:ext>
            </a:extLst>
          </p:cNvPr>
          <p:cNvPicPr>
            <a:picLocks noChangeAspect="1"/>
          </p:cNvPicPr>
          <p:nvPr/>
        </p:nvPicPr>
        <p:blipFill>
          <a:blip r:embed="rId7"/>
          <a:stretch>
            <a:fillRect/>
          </a:stretch>
        </p:blipFill>
        <p:spPr>
          <a:xfrm>
            <a:off x="4924680" y="4246017"/>
            <a:ext cx="3490583" cy="2004064"/>
          </a:xfrm>
          <a:prstGeom prst="rect">
            <a:avLst/>
          </a:prstGeom>
        </p:spPr>
      </p:pic>
      <p:pic>
        <p:nvPicPr>
          <p:cNvPr id="47" name="Picture 46">
            <a:extLst>
              <a:ext uri="{FF2B5EF4-FFF2-40B4-BE49-F238E27FC236}">
                <a16:creationId xmlns:a16="http://schemas.microsoft.com/office/drawing/2014/main" id="{6356E762-6DA9-8536-8EBA-39309A21BBE9}"/>
              </a:ext>
            </a:extLst>
          </p:cNvPr>
          <p:cNvPicPr>
            <a:picLocks noChangeAspect="1"/>
          </p:cNvPicPr>
          <p:nvPr/>
        </p:nvPicPr>
        <p:blipFill>
          <a:blip r:embed="rId11"/>
          <a:stretch>
            <a:fillRect/>
          </a:stretch>
        </p:blipFill>
        <p:spPr>
          <a:xfrm>
            <a:off x="6368301" y="4874449"/>
            <a:ext cx="958899" cy="406421"/>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49" name="Picture 48">
            <a:extLst>
              <a:ext uri="{FF2B5EF4-FFF2-40B4-BE49-F238E27FC236}">
                <a16:creationId xmlns:a16="http://schemas.microsoft.com/office/drawing/2014/main" id="{05CD520F-7796-1120-1FF0-8DF32474AB4B}"/>
              </a:ext>
            </a:extLst>
          </p:cNvPr>
          <p:cNvPicPr>
            <a:picLocks noChangeAspect="1"/>
          </p:cNvPicPr>
          <p:nvPr/>
        </p:nvPicPr>
        <p:blipFill>
          <a:blip r:embed="rId12"/>
          <a:stretch>
            <a:fillRect/>
          </a:stretch>
        </p:blipFill>
        <p:spPr>
          <a:xfrm>
            <a:off x="6352543" y="5417381"/>
            <a:ext cx="857294" cy="654084"/>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51" name="Straight Arrow Connector 50">
            <a:extLst>
              <a:ext uri="{FF2B5EF4-FFF2-40B4-BE49-F238E27FC236}">
                <a16:creationId xmlns:a16="http://schemas.microsoft.com/office/drawing/2014/main" id="{62720444-7180-22D4-850E-1C75B26A2098}"/>
              </a:ext>
              <a:ext uri="{C183D7F6-B498-43B3-948B-1728B52AA6E4}">
                <adec:decorative xmlns:adec="http://schemas.microsoft.com/office/drawing/2017/decorative" val="1"/>
              </a:ext>
            </a:extLst>
          </p:cNvPr>
          <p:cNvCxnSpPr>
            <a:cxnSpLocks/>
          </p:cNvCxnSpPr>
          <p:nvPr/>
        </p:nvCxnSpPr>
        <p:spPr>
          <a:xfrm flipH="1">
            <a:off x="10012418" y="3049694"/>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CC53169-2240-E53D-CB29-BF1A2B3F71B5}"/>
              </a:ext>
              <a:ext uri="{C183D7F6-B498-43B3-948B-1728B52AA6E4}">
                <adec:decorative xmlns:adec="http://schemas.microsoft.com/office/drawing/2017/decorative" val="1"/>
              </a:ext>
            </a:extLst>
          </p:cNvPr>
          <p:cNvCxnSpPr>
            <a:cxnSpLocks/>
          </p:cNvCxnSpPr>
          <p:nvPr/>
        </p:nvCxnSpPr>
        <p:spPr>
          <a:xfrm flipH="1">
            <a:off x="6046345" y="5108797"/>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DA82538-7168-7615-FB6E-8267952471CC}"/>
              </a:ext>
              <a:ext uri="{C183D7F6-B498-43B3-948B-1728B52AA6E4}">
                <adec:decorative xmlns:adec="http://schemas.microsoft.com/office/drawing/2017/decorative" val="1"/>
              </a:ext>
            </a:extLst>
          </p:cNvPr>
          <p:cNvCxnSpPr>
            <a:cxnSpLocks/>
          </p:cNvCxnSpPr>
          <p:nvPr/>
        </p:nvCxnSpPr>
        <p:spPr>
          <a:xfrm flipH="1">
            <a:off x="6046345" y="5553328"/>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B4114D31-D337-AAD0-9AB1-4598D7A29997}"/>
              </a:ext>
              <a:ext uri="{C183D7F6-B498-43B3-948B-1728B52AA6E4}">
                <adec:decorative xmlns:adec="http://schemas.microsoft.com/office/drawing/2017/decorative" val="0"/>
              </a:ext>
            </a:extLst>
          </p:cNvPr>
          <p:cNvSpPr/>
          <p:nvPr/>
        </p:nvSpPr>
        <p:spPr bwMode="auto">
          <a:xfrm>
            <a:off x="5275386" y="378339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spTree>
    <p:extLst>
      <p:ext uri="{BB962C8B-B14F-4D97-AF65-F5344CB8AC3E}">
        <p14:creationId xmlns:p14="http://schemas.microsoft.com/office/powerpoint/2010/main" val="54349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6E399-D71A-6DF2-617B-8A523790415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C4D39FA-1CA9-ED5A-3748-6A3479F80E2E}"/>
              </a:ext>
            </a:extLst>
          </p:cNvPr>
          <p:cNvSpPr>
            <a:spLocks noGrp="1"/>
          </p:cNvSpPr>
          <p:nvPr>
            <p:ph type="title"/>
          </p:nvPr>
        </p:nvSpPr>
        <p:spPr>
          <a:xfrm>
            <a:off x="585216" y="2911158"/>
            <a:ext cx="11018520" cy="623248"/>
          </a:xfrm>
        </p:spPr>
        <p:txBody>
          <a:bodyPr/>
          <a:lstStyle/>
          <a:p>
            <a:r>
              <a:rPr lang="en-US" sz="4500"/>
              <a:t>Good</a:t>
            </a:r>
          </a:p>
        </p:txBody>
      </p:sp>
      <p:sp>
        <p:nvSpPr>
          <p:cNvPr id="5" name="Rectangle: Rounded Corners 4">
            <a:extLst>
              <a:ext uri="{FF2B5EF4-FFF2-40B4-BE49-F238E27FC236}">
                <a16:creationId xmlns:a16="http://schemas.microsoft.com/office/drawing/2014/main" id="{AF24D88B-6D2B-E323-C46C-C74DE374FC84}"/>
              </a:ext>
            </a:extLst>
          </p:cNvPr>
          <p:cNvSpPr/>
          <p:nvPr/>
        </p:nvSpPr>
        <p:spPr bwMode="auto">
          <a:xfrm>
            <a:off x="608754" y="4052221"/>
            <a:ext cx="3474720" cy="1522314"/>
          </a:xfrm>
          <a:prstGeom prst="roundRect">
            <a:avLst>
              <a:gd name="adj" fmla="val 54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Create sensitivity labels</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Create sensitivity sub-labels</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Order labels by priority</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Publish sensitivity labels</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Set as default label</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Enable OneDrive and SharePoint labels</a:t>
            </a:r>
          </a:p>
          <a:p>
            <a:pPr marL="171450" indent="-171450" defTabSz="932472">
              <a:spcBef>
                <a:spcPct val="0"/>
              </a:spcBef>
              <a:spcAft>
                <a:spcPct val="0"/>
              </a:spcAft>
              <a:buFont typeface="Arial" panose="020B0604020202020204" pitchFamily="34" charset="0"/>
              <a:buChar char="•"/>
            </a:pPr>
            <a:r>
              <a:rPr lang="en-US" sz="1200" b="1">
                <a:solidFill>
                  <a:schemeClr val="accent1"/>
                </a:solidFill>
                <a:cs typeface="Segoe UI"/>
              </a:rPr>
              <a:t>Enable Audit logging</a:t>
            </a:r>
          </a:p>
        </p:txBody>
      </p:sp>
      <p:sp>
        <p:nvSpPr>
          <p:cNvPr id="6" name="Rectangle: Rounded Corners 5">
            <a:extLst>
              <a:ext uri="{FF2B5EF4-FFF2-40B4-BE49-F238E27FC236}">
                <a16:creationId xmlns:a16="http://schemas.microsoft.com/office/drawing/2014/main" id="{DF5CDC01-BC53-8640-4A80-E782B8C16DE4}"/>
              </a:ext>
            </a:extLst>
          </p:cNvPr>
          <p:cNvSpPr/>
          <p:nvPr/>
        </p:nvSpPr>
        <p:spPr bwMode="auto">
          <a:xfrm>
            <a:off x="608754" y="3708951"/>
            <a:ext cx="3474720" cy="320040"/>
          </a:xfrm>
          <a:prstGeom prst="roundRect">
            <a:avLst>
              <a:gd name="adj" fmla="val 18696"/>
            </a:avLst>
          </a:prstGeom>
          <a:solidFill>
            <a:schemeClr val="accent1"/>
          </a:solidFill>
          <a:effectLst>
            <a:outerShdw blurRad="50800" dist="25400" dir="2700000" algn="tl" rotWithShape="0">
              <a:prstClr val="black">
                <a:alpha val="20000"/>
              </a:prstClr>
            </a:outerShdw>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sp>
        <p:nvSpPr>
          <p:cNvPr id="2" name="Rectangle: Rounded Corners 1">
            <a:extLst>
              <a:ext uri="{FF2B5EF4-FFF2-40B4-BE49-F238E27FC236}">
                <a16:creationId xmlns:a16="http://schemas.microsoft.com/office/drawing/2014/main" id="{323056EC-F1D6-6ED8-B519-3AA4F5DBBFF1}"/>
              </a:ext>
            </a:extLst>
          </p:cNvPr>
          <p:cNvSpPr/>
          <p:nvPr/>
        </p:nvSpPr>
        <p:spPr bwMode="auto">
          <a:xfrm>
            <a:off x="4336177" y="4045340"/>
            <a:ext cx="3474720" cy="1522314"/>
          </a:xfrm>
          <a:prstGeom prst="roundRect">
            <a:avLst>
              <a:gd name="adj" fmla="val 54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171450"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Create and deploy DLP policies across:</a:t>
            </a:r>
          </a:p>
          <a:p>
            <a:pPr marL="628650" lvl="1"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Exchange</a:t>
            </a:r>
          </a:p>
          <a:p>
            <a:pPr marL="628650" lvl="1"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SharePoint</a:t>
            </a:r>
          </a:p>
          <a:p>
            <a:pPr marL="628650" lvl="1" indent="-171450" defTabSz="932472" fontAlgn="base">
              <a:spcBef>
                <a:spcPct val="0"/>
              </a:spcBef>
              <a:spcAft>
                <a:spcPct val="0"/>
              </a:spcAft>
              <a:buFont typeface="Arial" panose="020B0604020202020204" pitchFamily="34" charset="0"/>
              <a:buChar char="•"/>
            </a:pPr>
            <a:r>
              <a:rPr lang="en-US" sz="1200" b="1">
                <a:solidFill>
                  <a:schemeClr val="accent1"/>
                </a:solidFill>
                <a:cs typeface="Segoe UI"/>
              </a:rPr>
              <a:t>OneDrive</a:t>
            </a:r>
          </a:p>
        </p:txBody>
      </p:sp>
      <p:sp>
        <p:nvSpPr>
          <p:cNvPr id="7" name="Rectangle: Rounded Corners 6">
            <a:extLst>
              <a:ext uri="{FF2B5EF4-FFF2-40B4-BE49-F238E27FC236}">
                <a16:creationId xmlns:a16="http://schemas.microsoft.com/office/drawing/2014/main" id="{AEA52DCD-CEDB-B1AC-6BEB-A3F37660CF20}"/>
              </a:ext>
            </a:extLst>
          </p:cNvPr>
          <p:cNvSpPr/>
          <p:nvPr/>
        </p:nvSpPr>
        <p:spPr bwMode="auto">
          <a:xfrm>
            <a:off x="4336177" y="3702070"/>
            <a:ext cx="3474720" cy="320040"/>
          </a:xfrm>
          <a:prstGeom prst="roundRect">
            <a:avLst>
              <a:gd name="adj" fmla="val 18696"/>
            </a:avLst>
          </a:prstGeom>
          <a:solidFill>
            <a:schemeClr val="accent1"/>
          </a:solidFill>
          <a:effectLst>
            <a:outerShdw blurRad="50800" dist="25400" dir="2700000" algn="tl" rotWithShape="0">
              <a:prstClr val="black">
                <a:alpha val="20000"/>
              </a:prstClr>
            </a:outerShdw>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Block sharing of sensitive information</a:t>
            </a:r>
          </a:p>
        </p:txBody>
      </p:sp>
    </p:spTree>
    <p:extLst>
      <p:ext uri="{BB962C8B-B14F-4D97-AF65-F5344CB8AC3E}">
        <p14:creationId xmlns:p14="http://schemas.microsoft.com/office/powerpoint/2010/main" val="7463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6DDE7-B2E6-F84B-A2F4-97CCA731165A}"/>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F16B1CE6-D84C-A711-F027-7F2A7FCD91AA}"/>
              </a:ext>
              <a:ext uri="{C183D7F6-B498-43B3-948B-1728B52AA6E4}">
                <adec:decorative xmlns:adec="http://schemas.microsoft.com/office/drawing/2017/decorative" val="1"/>
              </a:ext>
            </a:extLst>
          </p:cNvPr>
          <p:cNvPicPr>
            <a:picLocks noChangeAspect="1"/>
          </p:cNvPicPr>
          <p:nvPr/>
        </p:nvPicPr>
        <p:blipFill>
          <a:blip r:embed="rId3"/>
          <a:srcRect t="1075"/>
          <a:stretch>
            <a:fillRect/>
          </a:stretch>
        </p:blipFill>
        <p:spPr>
          <a:xfrm>
            <a:off x="8529190" y="1562996"/>
            <a:ext cx="3355848" cy="1917847"/>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pic>
        <p:nvPicPr>
          <p:cNvPr id="5" name="Picture 4">
            <a:extLst>
              <a:ext uri="{FF2B5EF4-FFF2-40B4-BE49-F238E27FC236}">
                <a16:creationId xmlns:a16="http://schemas.microsoft.com/office/drawing/2014/main" id="{3F390221-C72E-96D7-211A-2220DF60E66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24680" y="1589158"/>
            <a:ext cx="3355848" cy="1891685"/>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sp>
        <p:nvSpPr>
          <p:cNvPr id="7" name="Oval 6">
            <a:extLst>
              <a:ext uri="{FF2B5EF4-FFF2-40B4-BE49-F238E27FC236}">
                <a16:creationId xmlns:a16="http://schemas.microsoft.com/office/drawing/2014/main" id="{229A755F-677A-85B4-4C8A-96469F0935C8}"/>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 name="Oval 2">
            <a:extLst>
              <a:ext uri="{FF2B5EF4-FFF2-40B4-BE49-F238E27FC236}">
                <a16:creationId xmlns:a16="http://schemas.microsoft.com/office/drawing/2014/main" id="{7B68F35A-E188-DF1F-C574-3A91EC4AB6F6}"/>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4" name="Oval 3">
            <a:extLst>
              <a:ext uri="{FF2B5EF4-FFF2-40B4-BE49-F238E27FC236}">
                <a16:creationId xmlns:a16="http://schemas.microsoft.com/office/drawing/2014/main" id="{69F541FD-4FEE-3964-479F-07D91A4A0107}"/>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8" name="Oval 7">
            <a:extLst>
              <a:ext uri="{FF2B5EF4-FFF2-40B4-BE49-F238E27FC236}">
                <a16:creationId xmlns:a16="http://schemas.microsoft.com/office/drawing/2014/main" id="{54CEFF5E-2EFF-E260-9EA1-4E9E4CE56F26}"/>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9" name="Oval 8">
            <a:extLst>
              <a:ext uri="{FF2B5EF4-FFF2-40B4-BE49-F238E27FC236}">
                <a16:creationId xmlns:a16="http://schemas.microsoft.com/office/drawing/2014/main" id="{45E74E04-9CE0-E90D-80FF-D401C1058412}"/>
              </a:ext>
              <a:ext uri="{C183D7F6-B498-43B3-948B-1728B52AA6E4}">
                <adec:decorative xmlns:adec="http://schemas.microsoft.com/office/drawing/2017/decorative" val="0"/>
              </a:ext>
            </a:extLst>
          </p:cNvPr>
          <p:cNvSpPr/>
          <p:nvPr/>
        </p:nvSpPr>
        <p:spPr bwMode="auto">
          <a:xfrm>
            <a:off x="853034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62" name="Rectangle: Rounded Corners 61">
            <a:extLst>
              <a:ext uri="{FF2B5EF4-FFF2-40B4-BE49-F238E27FC236}">
                <a16:creationId xmlns:a16="http://schemas.microsoft.com/office/drawing/2014/main" id="{9D77C10C-3B38-6A99-78FE-6CE3488AB0F9}"/>
              </a:ext>
            </a:extLst>
          </p:cNvPr>
          <p:cNvSpPr/>
          <p:nvPr/>
        </p:nvSpPr>
        <p:spPr bwMode="auto">
          <a:xfrm>
            <a:off x="442548" y="2268061"/>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000" b="1" i="0" u="none" strike="noStrike" kern="1200" cap="none" spc="0" normalizeH="0" baseline="0" noProof="0">
                <a:ln w="3175">
                  <a:noFill/>
                </a:ln>
                <a:solidFill>
                  <a:schemeClr val="bg1"/>
                </a:solidFill>
                <a:effectLst/>
                <a:uLnTx/>
                <a:uFillTx/>
                <a:latin typeface="Segoe Sans Display Semibold" pitchFamily="2" charset="0"/>
                <a:ea typeface="+mn-ea"/>
                <a:cs typeface="Segoe Sans Display Semibold" pitchFamily="2" charset="0"/>
              </a:rPr>
              <a:t>Available with Business Premium or above</a:t>
            </a:r>
          </a:p>
        </p:txBody>
      </p:sp>
      <p:pic>
        <p:nvPicPr>
          <p:cNvPr id="17" name="Picture 16">
            <a:extLst>
              <a:ext uri="{FF2B5EF4-FFF2-40B4-BE49-F238E27FC236}">
                <a16:creationId xmlns:a16="http://schemas.microsoft.com/office/drawing/2014/main" id="{23968265-947E-7B22-9712-3171746DB2C4}"/>
              </a:ext>
              <a:ext uri="{C183D7F6-B498-43B3-948B-1728B52AA6E4}">
                <adec:decorative xmlns:adec="http://schemas.microsoft.com/office/drawing/2017/decorative" val="1"/>
              </a:ext>
            </a:extLst>
          </p:cNvPr>
          <p:cNvPicPr>
            <a:picLocks noChangeAspect="1"/>
          </p:cNvPicPr>
          <p:nvPr/>
        </p:nvPicPr>
        <p:blipFill>
          <a:blip r:embed="rId4"/>
          <a:srcRect l="5956" t="52542" r="81717" b="43430"/>
          <a:stretch>
            <a:fillRect/>
          </a:stretch>
        </p:blipFill>
        <p:spPr>
          <a:xfrm>
            <a:off x="5860688" y="2425764"/>
            <a:ext cx="2078673" cy="39639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22" name="Straight Arrow Connector 21">
            <a:extLst>
              <a:ext uri="{FF2B5EF4-FFF2-40B4-BE49-F238E27FC236}">
                <a16:creationId xmlns:a16="http://schemas.microsoft.com/office/drawing/2014/main" id="{9ACBDF43-8CDA-FCB9-9B9B-4E8F2A376C26}"/>
              </a:ext>
              <a:ext uri="{C183D7F6-B498-43B3-948B-1728B52AA6E4}">
                <adec:decorative xmlns:adec="http://schemas.microsoft.com/office/drawing/2017/decorative" val="1"/>
              </a:ext>
            </a:extLst>
          </p:cNvPr>
          <p:cNvCxnSpPr>
            <a:cxnSpLocks/>
          </p:cNvCxnSpPr>
          <p:nvPr/>
        </p:nvCxnSpPr>
        <p:spPr>
          <a:xfrm flipH="1">
            <a:off x="5535358" y="2624002"/>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9A41067-6131-BC3E-4042-0E997437308E}"/>
              </a:ext>
              <a:ext uri="{C183D7F6-B498-43B3-948B-1728B52AA6E4}">
                <adec:decorative xmlns:adec="http://schemas.microsoft.com/office/drawing/2017/decorative" val="1"/>
              </a:ext>
            </a:extLst>
          </p:cNvPr>
          <p:cNvCxnSpPr>
            <a:cxnSpLocks/>
          </p:cNvCxnSpPr>
          <p:nvPr/>
        </p:nvCxnSpPr>
        <p:spPr>
          <a:xfrm flipH="1">
            <a:off x="9045747" y="2202138"/>
            <a:ext cx="306198" cy="0"/>
          </a:xfrm>
          <a:prstGeom prst="straightConnector1">
            <a:avLst/>
          </a:prstGeom>
          <a:ln w="25400">
            <a:solidFill>
              <a:srgbClr val="3368D0"/>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AA105C-3C50-1B87-C08A-4708D1D30268}"/>
              </a:ext>
              <a:ext uri="{C183D7F6-B498-43B3-948B-1728B52AA6E4}">
                <adec:decorative xmlns:adec="http://schemas.microsoft.com/office/drawing/2017/decorative" val="1"/>
              </a:ext>
            </a:extLst>
          </p:cNvPr>
          <p:cNvPicPr>
            <a:picLocks noChangeAspect="1"/>
          </p:cNvPicPr>
          <p:nvPr/>
        </p:nvPicPr>
        <p:blipFill>
          <a:blip r:embed="rId3"/>
          <a:srcRect l="4536" t="31731" r="84431" b="63914"/>
          <a:stretch>
            <a:fillRect/>
          </a:stretch>
        </p:blipFill>
        <p:spPr>
          <a:xfrm>
            <a:off x="9367870" y="1838407"/>
            <a:ext cx="1776270" cy="39639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29" name="Straight Arrow Connector 28">
            <a:extLst>
              <a:ext uri="{FF2B5EF4-FFF2-40B4-BE49-F238E27FC236}">
                <a16:creationId xmlns:a16="http://schemas.microsoft.com/office/drawing/2014/main" id="{CF533978-5205-01F5-21D1-140B8E3DE1D0}"/>
              </a:ext>
              <a:ext uri="{C183D7F6-B498-43B3-948B-1728B52AA6E4}">
                <adec:decorative xmlns:adec="http://schemas.microsoft.com/office/drawing/2017/decorative" val="1"/>
              </a:ext>
            </a:extLst>
          </p:cNvPr>
          <p:cNvCxnSpPr>
            <a:cxnSpLocks/>
          </p:cNvCxnSpPr>
          <p:nvPr/>
        </p:nvCxnSpPr>
        <p:spPr>
          <a:xfrm rot="5400000" flipH="1">
            <a:off x="9355684" y="2625091"/>
            <a:ext cx="306198" cy="0"/>
          </a:xfrm>
          <a:prstGeom prst="straightConnector1">
            <a:avLst/>
          </a:prstGeom>
          <a:ln w="25400">
            <a:solidFill>
              <a:srgbClr val="1173D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7BEC741-532B-5381-A81D-2C53B6883E3B}"/>
              </a:ext>
              <a:ext uri="{C183D7F6-B498-43B3-948B-1728B52AA6E4}">
                <adec:decorative xmlns:adec="http://schemas.microsoft.com/office/drawing/2017/decorative" val="1"/>
              </a:ext>
            </a:extLst>
          </p:cNvPr>
          <p:cNvPicPr>
            <a:picLocks noChangeAspect="1"/>
          </p:cNvPicPr>
          <p:nvPr/>
        </p:nvPicPr>
        <p:blipFill>
          <a:blip r:embed="rId3"/>
          <a:srcRect l="24787" t="44126" r="66860" b="51687"/>
          <a:stretch>
            <a:fillRect/>
          </a:stretch>
        </p:blipFill>
        <p:spPr>
          <a:xfrm>
            <a:off x="8844339" y="2797994"/>
            <a:ext cx="1330508" cy="395557"/>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
        <p:nvSpPr>
          <p:cNvPr id="65" name="TextBox 64">
            <a:extLst>
              <a:ext uri="{FF2B5EF4-FFF2-40B4-BE49-F238E27FC236}">
                <a16:creationId xmlns:a16="http://schemas.microsoft.com/office/drawing/2014/main" id="{5795A883-42EE-C016-0333-A989D025382E}"/>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Create and configure sensitivity labels and their policies</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45905F73-7382-82E5-F6D5-74B5807A815F}"/>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pic>
        <p:nvPicPr>
          <p:cNvPr id="37" name="Picture 36">
            <a:extLst>
              <a:ext uri="{FF2B5EF4-FFF2-40B4-BE49-F238E27FC236}">
                <a16:creationId xmlns:a16="http://schemas.microsoft.com/office/drawing/2014/main" id="{DD4F4EA7-13A3-2867-71EE-25E214538AAE}"/>
              </a:ext>
            </a:extLst>
          </p:cNvPr>
          <p:cNvPicPr>
            <a:picLocks noChangeAspect="1"/>
          </p:cNvPicPr>
          <p:nvPr/>
        </p:nvPicPr>
        <p:blipFill>
          <a:blip r:embed="rId6"/>
          <a:stretch>
            <a:fillRect/>
          </a:stretch>
        </p:blipFill>
        <p:spPr>
          <a:xfrm>
            <a:off x="4924680" y="4227621"/>
            <a:ext cx="3355848" cy="2071303"/>
          </a:xfrm>
          <a:prstGeom prst="rect">
            <a:avLst/>
          </a:prstGeom>
          <a:ln>
            <a:solidFill>
              <a:schemeClr val="accent1"/>
            </a:solidFill>
          </a:ln>
          <a:effectLst>
            <a:outerShdw blurRad="50800" dist="38100" dir="5400000" algn="t" rotWithShape="0">
              <a:prstClr val="black">
                <a:alpha val="40000"/>
              </a:prstClr>
            </a:outerShdw>
            <a:softEdge rad="12700"/>
          </a:effectLst>
        </p:spPr>
      </p:pic>
      <p:sp>
        <p:nvSpPr>
          <p:cNvPr id="14" name="Title 1">
            <a:extLst>
              <a:ext uri="{FF2B5EF4-FFF2-40B4-BE49-F238E27FC236}">
                <a16:creationId xmlns:a16="http://schemas.microsoft.com/office/drawing/2014/main" id="{44B5C245-3878-7C39-CC9E-282B0B5FA213}"/>
              </a:ext>
            </a:extLst>
          </p:cNvPr>
          <p:cNvSpPr txBox="1">
            <a:spLocks/>
          </p:cNvSpPr>
          <p:nvPr/>
        </p:nvSpPr>
        <p:spPr>
          <a:xfrm>
            <a:off x="588264" y="433205"/>
            <a:ext cx="344728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Create sensitivity labels</a:t>
            </a:r>
          </a:p>
        </p:txBody>
      </p:sp>
      <p:sp>
        <p:nvSpPr>
          <p:cNvPr id="15" name="Title 16">
            <a:extLst>
              <a:ext uri="{FF2B5EF4-FFF2-40B4-BE49-F238E27FC236}">
                <a16:creationId xmlns:a16="http://schemas.microsoft.com/office/drawing/2014/main" id="{5069FED8-EF1F-CBE7-1245-C8A9B919066F}"/>
              </a:ext>
            </a:extLst>
          </p:cNvPr>
          <p:cNvSpPr txBox="1">
            <a:spLocks/>
          </p:cNvSpPr>
          <p:nvPr/>
        </p:nvSpPr>
        <p:spPr>
          <a:xfrm>
            <a:off x="608614" y="928148"/>
            <a:ext cx="3447288"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Sensitivity labels help classify and protect content across M365. You can define parent labels (e.g. Confidential) and sub-labels (e.g. </a:t>
            </a:r>
            <a:r>
              <a:rPr kumimoji="0" lang="en-US" sz="1200" b="0" i="0" u="none" strike="noStrike" kern="1200" cap="none" spc="0" normalizeH="0" baseline="0" noProof="0" err="1">
                <a:ln w="3175">
                  <a:noFill/>
                </a:ln>
                <a:solidFill>
                  <a:srgbClr val="000000"/>
                </a:solidFill>
                <a:effectLst/>
                <a:uLnTx/>
                <a:uFillTx/>
                <a:latin typeface="Segoe UI"/>
                <a:ea typeface="+mn-ea"/>
                <a:cs typeface="Segoe UI" panose="020B0502040204020203" pitchFamily="34" charset="0"/>
              </a:rPr>
              <a:t>AllEmployees</a:t>
            </a: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 to restrict access, apply encryption and content marking.</a:t>
            </a:r>
          </a:p>
        </p:txBody>
      </p:sp>
      <p:sp>
        <p:nvSpPr>
          <p:cNvPr id="19" name="Rectangle: Rounded Corners 18">
            <a:extLst>
              <a:ext uri="{FF2B5EF4-FFF2-40B4-BE49-F238E27FC236}">
                <a16:creationId xmlns:a16="http://schemas.microsoft.com/office/drawing/2014/main" id="{B2DBECA6-B7A4-9414-A55D-306D73BDED90}"/>
              </a:ext>
              <a:ext uri="{C183D7F6-B498-43B3-948B-1728B52AA6E4}">
                <adec:decorative xmlns:adec="http://schemas.microsoft.com/office/drawing/2017/decorative" val="1"/>
              </a:ext>
            </a:extLst>
          </p:cNvPr>
          <p:cNvSpPr/>
          <p:nvPr/>
        </p:nvSpPr>
        <p:spPr bwMode="auto">
          <a:xfrm>
            <a:off x="206851" y="2639719"/>
            <a:ext cx="4281377" cy="4017818"/>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2EA2DB9-365A-A855-EF21-92A01839420C}"/>
              </a:ext>
            </a:extLst>
          </p:cNvPr>
          <p:cNvSpPr txBox="1"/>
          <p:nvPr/>
        </p:nvSpPr>
        <p:spPr>
          <a:xfrm>
            <a:off x="589552" y="2821646"/>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cxnSp>
        <p:nvCxnSpPr>
          <p:cNvPr id="21" name="!!line2">
            <a:extLst>
              <a:ext uri="{FF2B5EF4-FFF2-40B4-BE49-F238E27FC236}">
                <a16:creationId xmlns:a16="http://schemas.microsoft.com/office/drawing/2014/main" id="{3253A545-05D6-4464-1536-ED52050E31E1}"/>
              </a:ext>
              <a:ext uri="{C183D7F6-B498-43B3-948B-1728B52AA6E4}">
                <adec:decorative xmlns:adec="http://schemas.microsoft.com/office/drawing/2017/decorative" val="1"/>
              </a:ext>
            </a:extLst>
          </p:cNvPr>
          <p:cNvCxnSpPr>
            <a:cxnSpLocks/>
          </p:cNvCxnSpPr>
          <p:nvPr/>
        </p:nvCxnSpPr>
        <p:spPr>
          <a:xfrm>
            <a:off x="589552" y="4124956"/>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C855BFC-68CD-CAE6-3264-A5FA0435690D}"/>
              </a:ext>
            </a:extLst>
          </p:cNvPr>
          <p:cNvSpPr txBox="1">
            <a:spLocks/>
          </p:cNvSpPr>
          <p:nvPr/>
        </p:nvSpPr>
        <p:spPr>
          <a:xfrm>
            <a:off x="426521" y="3337521"/>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EE85FBD6-6C46-F8AD-B857-853909350BBE}"/>
              </a:ext>
            </a:extLst>
          </p:cNvPr>
          <p:cNvSpPr txBox="1">
            <a:spLocks/>
          </p:cNvSpPr>
          <p:nvPr/>
        </p:nvSpPr>
        <p:spPr>
          <a:xfrm>
            <a:off x="426521" y="3796901"/>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 &gt; Information Protection</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E4169DFE-1308-2A3F-4415-AA188E155FB6}"/>
              </a:ext>
            </a:extLst>
          </p:cNvPr>
          <p:cNvSpPr txBox="1">
            <a:spLocks/>
          </p:cNvSpPr>
          <p:nvPr/>
        </p:nvSpPr>
        <p:spPr>
          <a:xfrm>
            <a:off x="436915" y="4660767"/>
            <a:ext cx="3967275" cy="854080"/>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300"/>
              </a:spcAft>
              <a:buClrTx/>
              <a:buSzTx/>
              <a:buFont typeface="+mj-lt"/>
              <a:buAutoNum type="arabicParenR" startAt="4"/>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Define:</a:t>
            </a:r>
          </a:p>
          <a:p>
            <a:pPr marL="685800" lvl="1" indent="-228600">
              <a:spcAft>
                <a:spcPts val="300"/>
              </a:spcAft>
              <a:buFont typeface="Arial" panose="020B0604020202020204" pitchFamily="34" charset="0"/>
              <a:buChar char="•"/>
              <a:defRPr/>
            </a:pPr>
            <a:r>
              <a:rPr lang="en-US" sz="1200">
                <a:solidFill>
                  <a:srgbClr val="000000"/>
                </a:solidFill>
                <a:latin typeface="Segoe UI Semibold"/>
              </a:rPr>
              <a:t>Label 1 name: </a:t>
            </a:r>
            <a:r>
              <a:rPr lang="en-US" sz="1200">
                <a:solidFill>
                  <a:srgbClr val="000000"/>
                </a:solidFill>
                <a:latin typeface="Segoe UI"/>
              </a:rPr>
              <a:t>Confidential, General</a:t>
            </a:r>
            <a:endParaRPr lang="en-US" sz="1200">
              <a:solidFill>
                <a:srgbClr val="000000"/>
              </a:solidFill>
              <a:latin typeface="Segoe UI Semibold"/>
            </a:endParaRPr>
          </a:p>
          <a:p>
            <a:pPr marL="685800" lvl="1" indent="-228600">
              <a:spcAft>
                <a:spcPts val="300"/>
              </a:spcAft>
              <a:buFont typeface="Arial" panose="020B0604020202020204" pitchFamily="34" charset="0"/>
              <a:buChar char="•"/>
              <a:defRPr/>
            </a:pPr>
            <a:r>
              <a:rPr lang="en-US" sz="1200">
                <a:solidFill>
                  <a:srgbClr val="000000"/>
                </a:solidFill>
                <a:latin typeface="Segoe UI Semibold"/>
              </a:rPr>
              <a:t>Label 2 name</a:t>
            </a:r>
            <a:r>
              <a:rPr lang="en-US" sz="1200">
                <a:solidFill>
                  <a:srgbClr val="000000"/>
                </a:solidFill>
                <a:latin typeface="Segoe UI"/>
              </a:rPr>
              <a:t>: General</a:t>
            </a:r>
          </a:p>
          <a:p>
            <a:pPr marL="685800" lvl="1" indent="-228600">
              <a:spcAft>
                <a:spcPts val="300"/>
              </a:spcAft>
              <a:buFont typeface="Arial" panose="020B0604020202020204" pitchFamily="34" charset="0"/>
              <a:buChar char="•"/>
              <a:defRPr/>
            </a:pPr>
            <a:r>
              <a:rPr lang="en-US" sz="1200">
                <a:solidFill>
                  <a:srgbClr val="000000"/>
                </a:solidFill>
                <a:latin typeface="Segoe UI Semibold"/>
              </a:rPr>
              <a:t>Scope:  </a:t>
            </a:r>
            <a:r>
              <a:rPr lang="en-US" sz="1200">
                <a:solidFill>
                  <a:srgbClr val="000000"/>
                </a:solidFill>
                <a:latin typeface="Segoe UI"/>
              </a:rPr>
              <a:t>files and other data assets</a:t>
            </a:r>
          </a:p>
        </p:txBody>
      </p:sp>
      <p:cxnSp>
        <p:nvCxnSpPr>
          <p:cNvPr id="34" name="!!line2">
            <a:extLst>
              <a:ext uri="{FF2B5EF4-FFF2-40B4-BE49-F238E27FC236}">
                <a16:creationId xmlns:a16="http://schemas.microsoft.com/office/drawing/2014/main" id="{70D01B21-D06E-C3F7-10F3-33FA6E8C552E}"/>
              </a:ext>
              <a:ext uri="{C183D7F6-B498-43B3-948B-1728B52AA6E4}">
                <adec:decorative xmlns:adec="http://schemas.microsoft.com/office/drawing/2017/decorative" val="1"/>
              </a:ext>
            </a:extLst>
          </p:cNvPr>
          <p:cNvCxnSpPr>
            <a:cxnSpLocks/>
          </p:cNvCxnSpPr>
          <p:nvPr/>
        </p:nvCxnSpPr>
        <p:spPr>
          <a:xfrm>
            <a:off x="589552" y="3655413"/>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6" name="!!line2">
            <a:extLst>
              <a:ext uri="{FF2B5EF4-FFF2-40B4-BE49-F238E27FC236}">
                <a16:creationId xmlns:a16="http://schemas.microsoft.com/office/drawing/2014/main" id="{4DCB37E8-3C5D-F3E4-B209-6D903106C51A}"/>
              </a:ext>
              <a:ext uri="{C183D7F6-B498-43B3-948B-1728B52AA6E4}">
                <adec:decorative xmlns:adec="http://schemas.microsoft.com/office/drawing/2017/decorative" val="1"/>
              </a:ext>
            </a:extLst>
          </p:cNvPr>
          <p:cNvCxnSpPr>
            <a:cxnSpLocks/>
          </p:cNvCxnSpPr>
          <p:nvPr/>
        </p:nvCxnSpPr>
        <p:spPr>
          <a:xfrm>
            <a:off x="589552" y="457468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4" name="!!line2">
            <a:extLst>
              <a:ext uri="{FF2B5EF4-FFF2-40B4-BE49-F238E27FC236}">
                <a16:creationId xmlns:a16="http://schemas.microsoft.com/office/drawing/2014/main" id="{17610B2E-4975-333E-0557-69884630A573}"/>
              </a:ext>
              <a:ext uri="{C183D7F6-B498-43B3-948B-1728B52AA6E4}">
                <adec:decorative xmlns:adec="http://schemas.microsoft.com/office/drawing/2017/decorative" val="1"/>
              </a:ext>
            </a:extLst>
          </p:cNvPr>
          <p:cNvCxnSpPr>
            <a:cxnSpLocks/>
          </p:cNvCxnSpPr>
          <p:nvPr/>
        </p:nvCxnSpPr>
        <p:spPr>
          <a:xfrm>
            <a:off x="589552" y="3172527"/>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C3DFC82-0CB9-9F0B-59DA-F9F1201DB8C1}"/>
              </a:ext>
            </a:extLst>
          </p:cNvPr>
          <p:cNvSpPr txBox="1">
            <a:spLocks/>
          </p:cNvSpPr>
          <p:nvPr/>
        </p:nvSpPr>
        <p:spPr>
          <a:xfrm>
            <a:off x="428180" y="4227621"/>
            <a:ext cx="3852894" cy="21544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lang="en-US" sz="1200">
                <a:solidFill>
                  <a:srgbClr val="000000"/>
                </a:solidFill>
                <a:latin typeface="Segoe UI"/>
              </a:rPr>
              <a:t>Select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lang="en-US" sz="1200">
                <a:solidFill>
                  <a:srgbClr val="000000"/>
                </a:solidFill>
                <a:latin typeface="Segoe UI Semibold"/>
              </a:rPr>
              <a:t>Sensitivity labels &gt; + Create a label</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46" name="!!line2">
            <a:extLst>
              <a:ext uri="{FF2B5EF4-FFF2-40B4-BE49-F238E27FC236}">
                <a16:creationId xmlns:a16="http://schemas.microsoft.com/office/drawing/2014/main" id="{05BA0C9B-581E-E50D-7A0B-DC5D795F337A}"/>
              </a:ext>
              <a:ext uri="{C183D7F6-B498-43B3-948B-1728B52AA6E4}">
                <adec:decorative xmlns:adec="http://schemas.microsoft.com/office/drawing/2017/decorative" val="1"/>
              </a:ext>
            </a:extLst>
          </p:cNvPr>
          <p:cNvCxnSpPr>
            <a:cxnSpLocks/>
          </p:cNvCxnSpPr>
          <p:nvPr/>
        </p:nvCxnSpPr>
        <p:spPr>
          <a:xfrm>
            <a:off x="588264" y="5616670"/>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9EC8EAE-B1AA-CA84-2CAC-CAB2AF68A466}"/>
              </a:ext>
            </a:extLst>
          </p:cNvPr>
          <p:cNvSpPr txBox="1">
            <a:spLocks/>
          </p:cNvSpPr>
          <p:nvPr/>
        </p:nvSpPr>
        <p:spPr>
          <a:xfrm>
            <a:off x="436915" y="5676462"/>
            <a:ext cx="3844159"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AutoNum type="arabicParenR" startAt="5"/>
              <a:tabLst/>
              <a:defRPr/>
            </a:pPr>
            <a:r>
              <a:rPr lang="en-US" sz="1200">
                <a:solidFill>
                  <a:srgbClr val="000000"/>
                </a:solidFill>
                <a:latin typeface="Segoe UI"/>
              </a:rPr>
              <a:t>Configure </a:t>
            </a:r>
            <a:r>
              <a:rPr lang="en-US" sz="1200">
                <a:solidFill>
                  <a:srgbClr val="000000"/>
                </a:solidFill>
                <a:latin typeface="Segoe UI Semibold"/>
              </a:rPr>
              <a:t>protection settings:</a:t>
            </a:r>
          </a:p>
          <a:p>
            <a:pPr marL="685800" lvl="1" indent="-228600">
              <a:buFont typeface="Arial" panose="020B0604020202020204" pitchFamily="34" charset="0"/>
              <a:buChar char="•"/>
              <a:defRPr/>
            </a:pPr>
            <a:r>
              <a:rPr lang="en-US" sz="1200">
                <a:solidFill>
                  <a:srgbClr val="000000"/>
                </a:solidFill>
                <a:latin typeface="Segoe UI"/>
              </a:rPr>
              <a:t>Add </a:t>
            </a:r>
            <a:r>
              <a:rPr lang="en-US" sz="1200">
                <a:solidFill>
                  <a:srgbClr val="000000"/>
                </a:solidFill>
                <a:latin typeface="Segoe UI Semibold"/>
              </a:rPr>
              <a:t>content marking</a:t>
            </a:r>
          </a:p>
        </p:txBody>
      </p:sp>
      <p:pic>
        <p:nvPicPr>
          <p:cNvPr id="10" name="Picture 9">
            <a:extLst>
              <a:ext uri="{FF2B5EF4-FFF2-40B4-BE49-F238E27FC236}">
                <a16:creationId xmlns:a16="http://schemas.microsoft.com/office/drawing/2014/main" id="{65AAE1A6-9967-C086-FE4E-7DCE6B0D3CFF}"/>
              </a:ext>
            </a:extLst>
          </p:cNvPr>
          <p:cNvPicPr>
            <a:picLocks noChangeAspect="1"/>
          </p:cNvPicPr>
          <p:nvPr/>
        </p:nvPicPr>
        <p:blipFill>
          <a:blip r:embed="rId8"/>
          <a:srcRect r="56814" b="41000"/>
          <a:stretch>
            <a:fillRect/>
          </a:stretch>
        </p:blipFill>
        <p:spPr>
          <a:xfrm>
            <a:off x="5926417" y="4932902"/>
            <a:ext cx="2248099" cy="449396"/>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12" name="Picture 11">
            <a:extLst>
              <a:ext uri="{FF2B5EF4-FFF2-40B4-BE49-F238E27FC236}">
                <a16:creationId xmlns:a16="http://schemas.microsoft.com/office/drawing/2014/main" id="{181C2BB1-C249-2C5C-2FCD-358B3EA8EBC9}"/>
              </a:ext>
            </a:extLst>
          </p:cNvPr>
          <p:cNvPicPr>
            <a:picLocks noChangeAspect="1"/>
          </p:cNvPicPr>
          <p:nvPr/>
        </p:nvPicPr>
        <p:blipFill>
          <a:blip r:embed="rId9"/>
          <a:srcRect r="11558"/>
          <a:stretch>
            <a:fillRect/>
          </a:stretch>
        </p:blipFill>
        <p:spPr>
          <a:xfrm>
            <a:off x="8529191" y="4227621"/>
            <a:ext cx="3543856" cy="2071303"/>
          </a:xfrm>
          <a:prstGeom prst="rect">
            <a:avLst/>
          </a:prstGeom>
          <a:ln>
            <a:solidFill>
              <a:schemeClr val="accent1"/>
            </a:solidFill>
          </a:ln>
          <a:effectLst>
            <a:outerShdw blurRad="50800" dist="38100" dir="5400000" algn="t" rotWithShape="0">
              <a:prstClr val="black">
                <a:alpha val="40000"/>
              </a:prstClr>
            </a:outerShdw>
            <a:softEdge rad="12700"/>
          </a:effectLst>
        </p:spPr>
      </p:pic>
      <p:pic>
        <p:nvPicPr>
          <p:cNvPr id="16" name="Picture 15">
            <a:extLst>
              <a:ext uri="{FF2B5EF4-FFF2-40B4-BE49-F238E27FC236}">
                <a16:creationId xmlns:a16="http://schemas.microsoft.com/office/drawing/2014/main" id="{093B4077-8281-12B8-E0F4-8A6894005B0B}"/>
              </a:ext>
            </a:extLst>
          </p:cNvPr>
          <p:cNvPicPr>
            <a:picLocks noChangeAspect="1"/>
          </p:cNvPicPr>
          <p:nvPr/>
        </p:nvPicPr>
        <p:blipFill>
          <a:blip r:embed="rId10"/>
          <a:srcRect t="2667" r="30921"/>
          <a:stretch>
            <a:fillRect/>
          </a:stretch>
        </p:blipFill>
        <p:spPr>
          <a:xfrm>
            <a:off x="9610127" y="5382298"/>
            <a:ext cx="2375022" cy="456335"/>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Tree>
    <p:extLst>
      <p:ext uri="{BB962C8B-B14F-4D97-AF65-F5344CB8AC3E}">
        <p14:creationId xmlns:p14="http://schemas.microsoft.com/office/powerpoint/2010/main" val="181802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6896F-DD9E-5835-6432-9246E5C5F57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56854AA-8A1B-24A4-EBB0-B9BDDC5DEF1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924680" y="1589158"/>
            <a:ext cx="3355848" cy="1891685"/>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sp>
        <p:nvSpPr>
          <p:cNvPr id="54" name="Rectangle: Rounded Corners 53">
            <a:extLst>
              <a:ext uri="{FF2B5EF4-FFF2-40B4-BE49-F238E27FC236}">
                <a16:creationId xmlns:a16="http://schemas.microsoft.com/office/drawing/2014/main" id="{18312BCB-0776-FF24-6AC0-F92B9112E8C8}"/>
              </a:ext>
              <a:ext uri="{C183D7F6-B498-43B3-948B-1728B52AA6E4}">
                <adec:decorative xmlns:adec="http://schemas.microsoft.com/office/drawing/2017/decorative" val="1"/>
              </a:ext>
            </a:extLst>
          </p:cNvPr>
          <p:cNvSpPr/>
          <p:nvPr/>
        </p:nvSpPr>
        <p:spPr bwMode="auto">
          <a:xfrm>
            <a:off x="415116" y="2865191"/>
            <a:ext cx="3787486" cy="3313004"/>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8ED79607-0A18-70F7-A204-F13093FC684F}"/>
              </a:ext>
            </a:extLst>
          </p:cNvPr>
          <p:cNvSpPr txBox="1"/>
          <p:nvPr/>
        </p:nvSpPr>
        <p:spPr>
          <a:xfrm>
            <a:off x="588264" y="3040030"/>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7" name="Oval 6">
            <a:extLst>
              <a:ext uri="{FF2B5EF4-FFF2-40B4-BE49-F238E27FC236}">
                <a16:creationId xmlns:a16="http://schemas.microsoft.com/office/drawing/2014/main" id="{5C994908-C020-082F-0E3C-FA06E94EC7DF}"/>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 name="Oval 2">
            <a:extLst>
              <a:ext uri="{FF2B5EF4-FFF2-40B4-BE49-F238E27FC236}">
                <a16:creationId xmlns:a16="http://schemas.microsoft.com/office/drawing/2014/main" id="{274C38E9-A2EF-B2F6-9023-CEF288B4C3CE}"/>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4" name="Oval 3">
            <a:extLst>
              <a:ext uri="{FF2B5EF4-FFF2-40B4-BE49-F238E27FC236}">
                <a16:creationId xmlns:a16="http://schemas.microsoft.com/office/drawing/2014/main" id="{4357A816-5C0B-130D-CFB0-A43A1B7B2518}"/>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8" name="Oval 7">
            <a:extLst>
              <a:ext uri="{FF2B5EF4-FFF2-40B4-BE49-F238E27FC236}">
                <a16:creationId xmlns:a16="http://schemas.microsoft.com/office/drawing/2014/main" id="{F56E35D2-28FF-5CD5-7277-17C73CDDC978}"/>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9" name="Oval 8">
            <a:extLst>
              <a:ext uri="{FF2B5EF4-FFF2-40B4-BE49-F238E27FC236}">
                <a16:creationId xmlns:a16="http://schemas.microsoft.com/office/drawing/2014/main" id="{46BDC6EF-4B16-2346-1239-259A70200BBE}"/>
              </a:ext>
              <a:ext uri="{C183D7F6-B498-43B3-948B-1728B52AA6E4}">
                <adec:decorative xmlns:adec="http://schemas.microsoft.com/office/drawing/2017/decorative" val="0"/>
              </a:ext>
            </a:extLst>
          </p:cNvPr>
          <p:cNvSpPr/>
          <p:nvPr/>
        </p:nvSpPr>
        <p:spPr bwMode="auto">
          <a:xfrm>
            <a:off x="853034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5</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32" name="!!line2">
            <a:extLst>
              <a:ext uri="{FF2B5EF4-FFF2-40B4-BE49-F238E27FC236}">
                <a16:creationId xmlns:a16="http://schemas.microsoft.com/office/drawing/2014/main" id="{E1422CD9-4148-FC91-B776-3B998BB92313}"/>
              </a:ext>
              <a:ext uri="{C183D7F6-B498-43B3-948B-1728B52AA6E4}">
                <adec:decorative xmlns:adec="http://schemas.microsoft.com/office/drawing/2017/decorative" val="1"/>
              </a:ext>
            </a:extLst>
          </p:cNvPr>
          <p:cNvCxnSpPr>
            <a:cxnSpLocks/>
          </p:cNvCxnSpPr>
          <p:nvPr/>
        </p:nvCxnSpPr>
        <p:spPr>
          <a:xfrm>
            <a:off x="588264" y="420835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692B142-6D91-EADD-1CFD-56FFCB84883F}"/>
              </a:ext>
            </a:extLst>
          </p:cNvPr>
          <p:cNvSpPr txBox="1">
            <a:spLocks/>
          </p:cNvSpPr>
          <p:nvPr/>
        </p:nvSpPr>
        <p:spPr>
          <a:xfrm>
            <a:off x="588264" y="3506210"/>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D9D34A2C-9B55-7E41-C957-75AF9207FE93}"/>
              </a:ext>
            </a:extLst>
          </p:cNvPr>
          <p:cNvSpPr txBox="1">
            <a:spLocks/>
          </p:cNvSpPr>
          <p:nvPr/>
        </p:nvSpPr>
        <p:spPr>
          <a:xfrm>
            <a:off x="591291" y="3900490"/>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Information</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protection</a:t>
            </a:r>
          </a:p>
        </p:txBody>
      </p:sp>
      <p:sp>
        <p:nvSpPr>
          <p:cNvPr id="41" name="TextBox 40">
            <a:extLst>
              <a:ext uri="{FF2B5EF4-FFF2-40B4-BE49-F238E27FC236}">
                <a16:creationId xmlns:a16="http://schemas.microsoft.com/office/drawing/2014/main" id="{8A288DCC-FF1D-878F-1B93-337C95CD08CF}"/>
              </a:ext>
            </a:extLst>
          </p:cNvPr>
          <p:cNvSpPr txBox="1">
            <a:spLocks/>
          </p:cNvSpPr>
          <p:nvPr/>
        </p:nvSpPr>
        <p:spPr>
          <a:xfrm>
            <a:off x="615696" y="4661046"/>
            <a:ext cx="3447288" cy="630942"/>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300"/>
              </a:spcAft>
              <a:buClrTx/>
              <a:buSzTx/>
              <a:buFont typeface="+mj-lt"/>
              <a:buAutoNum type="arabicParenR" startAt="4"/>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Define:</a:t>
            </a:r>
          </a:p>
          <a:p>
            <a:pPr marL="429768" marR="0" lvl="0" indent="-18288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Name: </a:t>
            </a:r>
            <a:r>
              <a:rPr lang="en-US" sz="1200" err="1">
                <a:solidFill>
                  <a:srgbClr val="000000"/>
                </a:solidFill>
                <a:latin typeface="Segoe UI Semibold"/>
              </a:rPr>
              <a:t>AllEmployees</a:t>
            </a:r>
            <a:endParaRPr lang="en-US" sz="1200">
              <a:solidFill>
                <a:srgbClr val="000000"/>
              </a:solidFill>
              <a:latin typeface="Segoe UI Semibold"/>
            </a:endParaRPr>
          </a:p>
          <a:p>
            <a:pPr marL="429768" marR="0" lvl="0" indent="-18288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Scope to: files and SharePoint sites</a:t>
            </a:r>
          </a:p>
        </p:txBody>
      </p:sp>
      <p:cxnSp>
        <p:nvCxnSpPr>
          <p:cNvPr id="42" name="!!line2">
            <a:extLst>
              <a:ext uri="{FF2B5EF4-FFF2-40B4-BE49-F238E27FC236}">
                <a16:creationId xmlns:a16="http://schemas.microsoft.com/office/drawing/2014/main" id="{B8074218-37C1-8AA0-A4AE-415CF2C239BD}"/>
              </a:ext>
              <a:ext uri="{C183D7F6-B498-43B3-948B-1728B52AA6E4}">
                <adec:decorative xmlns:adec="http://schemas.microsoft.com/office/drawing/2017/decorative" val="1"/>
              </a:ext>
            </a:extLst>
          </p:cNvPr>
          <p:cNvCxnSpPr>
            <a:cxnSpLocks/>
          </p:cNvCxnSpPr>
          <p:nvPr/>
        </p:nvCxnSpPr>
        <p:spPr>
          <a:xfrm>
            <a:off x="588264" y="3824102"/>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3" name="!!line2">
            <a:extLst>
              <a:ext uri="{FF2B5EF4-FFF2-40B4-BE49-F238E27FC236}">
                <a16:creationId xmlns:a16="http://schemas.microsoft.com/office/drawing/2014/main" id="{64CBA548-FE0C-45AC-2F6F-DB94BC15667E}"/>
              </a:ext>
              <a:ext uri="{C183D7F6-B498-43B3-948B-1728B52AA6E4}">
                <adec:decorative xmlns:adec="http://schemas.microsoft.com/office/drawing/2017/decorative" val="1"/>
              </a:ext>
            </a:extLst>
          </p:cNvPr>
          <p:cNvCxnSpPr>
            <a:cxnSpLocks/>
          </p:cNvCxnSpPr>
          <p:nvPr/>
        </p:nvCxnSpPr>
        <p:spPr>
          <a:xfrm>
            <a:off x="588264" y="459243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0" name="!!line2">
            <a:extLst>
              <a:ext uri="{FF2B5EF4-FFF2-40B4-BE49-F238E27FC236}">
                <a16:creationId xmlns:a16="http://schemas.microsoft.com/office/drawing/2014/main" id="{A53E2448-6873-2EB7-AD21-B31B34871A61}"/>
              </a:ext>
              <a:ext uri="{C183D7F6-B498-43B3-948B-1728B52AA6E4}">
                <adec:decorative xmlns:adec="http://schemas.microsoft.com/office/drawing/2017/decorative" val="1"/>
              </a:ext>
            </a:extLst>
          </p:cNvPr>
          <p:cNvCxnSpPr>
            <a:cxnSpLocks/>
          </p:cNvCxnSpPr>
          <p:nvPr/>
        </p:nvCxnSpPr>
        <p:spPr>
          <a:xfrm>
            <a:off x="588264" y="3390911"/>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EDFBCC46-F6AE-9629-4037-701CFF7F85C1}"/>
              </a:ext>
            </a:extLst>
          </p:cNvPr>
          <p:cNvSpPr/>
          <p:nvPr/>
        </p:nvSpPr>
        <p:spPr bwMode="auto">
          <a:xfrm>
            <a:off x="415116" y="2534713"/>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Business Premium or above</a:t>
            </a:r>
          </a:p>
        </p:txBody>
      </p:sp>
      <p:pic>
        <p:nvPicPr>
          <p:cNvPr id="17" name="Picture 16">
            <a:extLst>
              <a:ext uri="{FF2B5EF4-FFF2-40B4-BE49-F238E27FC236}">
                <a16:creationId xmlns:a16="http://schemas.microsoft.com/office/drawing/2014/main" id="{A9A7C097-F4AA-B95A-9E2F-3886EB0C84F2}"/>
              </a:ext>
              <a:ext uri="{C183D7F6-B498-43B3-948B-1728B52AA6E4}">
                <adec:decorative xmlns:adec="http://schemas.microsoft.com/office/drawing/2017/decorative" val="1"/>
              </a:ext>
            </a:extLst>
          </p:cNvPr>
          <p:cNvPicPr>
            <a:picLocks noChangeAspect="1"/>
          </p:cNvPicPr>
          <p:nvPr/>
        </p:nvPicPr>
        <p:blipFill>
          <a:blip r:embed="rId3"/>
          <a:srcRect l="5956" t="52542" r="81717" b="43430"/>
          <a:stretch>
            <a:fillRect/>
          </a:stretch>
        </p:blipFill>
        <p:spPr>
          <a:xfrm>
            <a:off x="5860688" y="2425764"/>
            <a:ext cx="2078673" cy="39639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22" name="Straight Arrow Connector 21">
            <a:extLst>
              <a:ext uri="{FF2B5EF4-FFF2-40B4-BE49-F238E27FC236}">
                <a16:creationId xmlns:a16="http://schemas.microsoft.com/office/drawing/2014/main" id="{E1056D91-4258-43B8-9C1E-2240E69FB8A2}"/>
              </a:ext>
              <a:ext uri="{C183D7F6-B498-43B3-948B-1728B52AA6E4}">
                <adec:decorative xmlns:adec="http://schemas.microsoft.com/office/drawing/2017/decorative" val="1"/>
              </a:ext>
            </a:extLst>
          </p:cNvPr>
          <p:cNvCxnSpPr>
            <a:cxnSpLocks/>
          </p:cNvCxnSpPr>
          <p:nvPr/>
        </p:nvCxnSpPr>
        <p:spPr>
          <a:xfrm flipH="1">
            <a:off x="5535358" y="2624002"/>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8CDA2046-719D-CBA6-FB5A-BE20CDE98898}"/>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Create and configure sensitivity labels and their policies</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DE0F059E-A7A7-BB69-935A-8C55E5A4A4C1}"/>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sp>
        <p:nvSpPr>
          <p:cNvPr id="38" name="TextBox 37">
            <a:extLst>
              <a:ext uri="{FF2B5EF4-FFF2-40B4-BE49-F238E27FC236}">
                <a16:creationId xmlns:a16="http://schemas.microsoft.com/office/drawing/2014/main" id="{7F1FED01-F238-D0FC-7280-432D37413775}"/>
              </a:ext>
            </a:extLst>
          </p:cNvPr>
          <p:cNvSpPr txBox="1">
            <a:spLocks/>
          </p:cNvSpPr>
          <p:nvPr/>
        </p:nvSpPr>
        <p:spPr>
          <a:xfrm>
            <a:off x="615696" y="4300036"/>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 a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Sensitivity</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label</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Create sub-label</a:t>
            </a:r>
          </a:p>
        </p:txBody>
      </p:sp>
      <p:sp>
        <p:nvSpPr>
          <p:cNvPr id="11" name="Title 1">
            <a:extLst>
              <a:ext uri="{FF2B5EF4-FFF2-40B4-BE49-F238E27FC236}">
                <a16:creationId xmlns:a16="http://schemas.microsoft.com/office/drawing/2014/main" id="{3B7211C0-86AD-F926-F3CA-F9B390F539BE}"/>
              </a:ext>
            </a:extLst>
          </p:cNvPr>
          <p:cNvSpPr txBox="1">
            <a:spLocks/>
          </p:cNvSpPr>
          <p:nvPr/>
        </p:nvSpPr>
        <p:spPr>
          <a:xfrm>
            <a:off x="588264" y="433205"/>
            <a:ext cx="344728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Create sensitivity sub-labels</a:t>
            </a:r>
          </a:p>
        </p:txBody>
      </p:sp>
      <p:sp>
        <p:nvSpPr>
          <p:cNvPr id="12" name="Title 16">
            <a:extLst>
              <a:ext uri="{FF2B5EF4-FFF2-40B4-BE49-F238E27FC236}">
                <a16:creationId xmlns:a16="http://schemas.microsoft.com/office/drawing/2014/main" id="{F0C1D738-5A4D-269E-8786-F83CAB820808}"/>
              </a:ext>
            </a:extLst>
          </p:cNvPr>
          <p:cNvSpPr txBox="1">
            <a:spLocks/>
          </p:cNvSpPr>
          <p:nvPr/>
        </p:nvSpPr>
        <p:spPr>
          <a:xfrm>
            <a:off x="608614" y="928148"/>
            <a:ext cx="3447288"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Sub-labels allow you to apply more granular protection within a broader classification, tailored with access controls, encryption or usage restrictions. This helps balance security with productivity, ensuring the right level of protection for different types of sensitive data.</a:t>
            </a:r>
          </a:p>
        </p:txBody>
      </p:sp>
      <p:cxnSp>
        <p:nvCxnSpPr>
          <p:cNvPr id="14" name="!!line2">
            <a:extLst>
              <a:ext uri="{FF2B5EF4-FFF2-40B4-BE49-F238E27FC236}">
                <a16:creationId xmlns:a16="http://schemas.microsoft.com/office/drawing/2014/main" id="{2EFBBD18-5746-0E2E-A1D7-3165E0F86828}"/>
              </a:ext>
              <a:ext uri="{C183D7F6-B498-43B3-948B-1728B52AA6E4}">
                <adec:decorative xmlns:adec="http://schemas.microsoft.com/office/drawing/2017/decorative" val="1"/>
              </a:ext>
            </a:extLst>
          </p:cNvPr>
          <p:cNvCxnSpPr>
            <a:cxnSpLocks/>
          </p:cNvCxnSpPr>
          <p:nvPr/>
        </p:nvCxnSpPr>
        <p:spPr>
          <a:xfrm>
            <a:off x="588264" y="544770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A6C8FE9-C052-2532-E5D9-E91A5A34731F}"/>
              </a:ext>
            </a:extLst>
          </p:cNvPr>
          <p:cNvSpPr txBox="1">
            <a:spLocks/>
          </p:cNvSpPr>
          <p:nvPr/>
        </p:nvSpPr>
        <p:spPr>
          <a:xfrm>
            <a:off x="615696" y="5550215"/>
            <a:ext cx="3844159"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AutoNum type="arabicParenR" startAt="5"/>
              <a:tabLst/>
              <a:defRPr/>
            </a:pPr>
            <a:r>
              <a:rPr lang="en-US" sz="1200">
                <a:solidFill>
                  <a:srgbClr val="000000"/>
                </a:solidFill>
                <a:latin typeface="Segoe UI"/>
              </a:rPr>
              <a:t>Configure </a:t>
            </a:r>
            <a:r>
              <a:rPr lang="en-US" sz="1200">
                <a:solidFill>
                  <a:srgbClr val="000000"/>
                </a:solidFill>
                <a:latin typeface="Segoe UI Semibold"/>
              </a:rPr>
              <a:t>protection settings:</a:t>
            </a:r>
          </a:p>
          <a:p>
            <a:pPr marL="685800" lvl="1" indent="-228600">
              <a:buFont typeface="Arial" panose="020B0604020202020204" pitchFamily="34" charset="0"/>
              <a:buChar char="•"/>
              <a:defRPr/>
            </a:pPr>
            <a:r>
              <a:rPr lang="en-US" sz="1200">
                <a:solidFill>
                  <a:srgbClr val="000000"/>
                </a:solidFill>
                <a:latin typeface="Segoe UI"/>
              </a:rPr>
              <a:t>Add </a:t>
            </a:r>
            <a:r>
              <a:rPr lang="en-US" sz="1200">
                <a:solidFill>
                  <a:srgbClr val="000000"/>
                </a:solidFill>
                <a:latin typeface="Segoe UI Semibold"/>
              </a:rPr>
              <a:t>content marking</a:t>
            </a:r>
          </a:p>
        </p:txBody>
      </p:sp>
      <p:pic>
        <p:nvPicPr>
          <p:cNvPr id="25" name="Picture 24">
            <a:extLst>
              <a:ext uri="{FF2B5EF4-FFF2-40B4-BE49-F238E27FC236}">
                <a16:creationId xmlns:a16="http://schemas.microsoft.com/office/drawing/2014/main" id="{EF054F48-C28B-69B3-9E5A-6CFED6A9C4C5}"/>
              </a:ext>
            </a:extLst>
          </p:cNvPr>
          <p:cNvPicPr>
            <a:picLocks noChangeAspect="1"/>
          </p:cNvPicPr>
          <p:nvPr/>
        </p:nvPicPr>
        <p:blipFill>
          <a:blip r:embed="rId6"/>
          <a:stretch>
            <a:fillRect/>
          </a:stretch>
        </p:blipFill>
        <p:spPr>
          <a:xfrm>
            <a:off x="8514017" y="1580962"/>
            <a:ext cx="3378659" cy="1891686"/>
          </a:xfrm>
          <a:prstGeom prst="rect">
            <a:avLst/>
          </a:prstGeom>
          <a:ln>
            <a:solidFill>
              <a:schemeClr val="accent1"/>
            </a:solidFill>
          </a:ln>
        </p:spPr>
      </p:pic>
      <p:pic>
        <p:nvPicPr>
          <p:cNvPr id="23" name="Picture 22">
            <a:extLst>
              <a:ext uri="{FF2B5EF4-FFF2-40B4-BE49-F238E27FC236}">
                <a16:creationId xmlns:a16="http://schemas.microsoft.com/office/drawing/2014/main" id="{5E2D4C95-03EA-9F48-8DE9-A37EE20A8D7F}"/>
              </a:ext>
            </a:extLst>
          </p:cNvPr>
          <p:cNvPicPr>
            <a:picLocks noChangeAspect="1"/>
          </p:cNvPicPr>
          <p:nvPr/>
        </p:nvPicPr>
        <p:blipFill>
          <a:blip r:embed="rId7"/>
          <a:stretch>
            <a:fillRect/>
          </a:stretch>
        </p:blipFill>
        <p:spPr>
          <a:xfrm>
            <a:off x="9358629" y="1992076"/>
            <a:ext cx="1378021" cy="406421"/>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26" name="Straight Arrow Connector 25">
            <a:extLst>
              <a:ext uri="{FF2B5EF4-FFF2-40B4-BE49-F238E27FC236}">
                <a16:creationId xmlns:a16="http://schemas.microsoft.com/office/drawing/2014/main" id="{0849BAA8-F6E1-F65F-3DEF-5AA241F3BB5A}"/>
              </a:ext>
              <a:ext uri="{C183D7F6-B498-43B3-948B-1728B52AA6E4}">
                <adec:decorative xmlns:adec="http://schemas.microsoft.com/office/drawing/2017/decorative" val="1"/>
              </a:ext>
            </a:extLst>
          </p:cNvPr>
          <p:cNvCxnSpPr>
            <a:cxnSpLocks/>
          </p:cNvCxnSpPr>
          <p:nvPr/>
        </p:nvCxnSpPr>
        <p:spPr>
          <a:xfrm flipH="1">
            <a:off x="9051604" y="2206454"/>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1968590B-3ADC-FC8A-099A-1252C92BCE3D}"/>
              </a:ext>
            </a:extLst>
          </p:cNvPr>
          <p:cNvPicPr>
            <a:picLocks noChangeAspect="1"/>
          </p:cNvPicPr>
          <p:nvPr/>
        </p:nvPicPr>
        <p:blipFill>
          <a:blip r:embed="rId8"/>
          <a:stretch>
            <a:fillRect/>
          </a:stretch>
        </p:blipFill>
        <p:spPr>
          <a:xfrm>
            <a:off x="4924680" y="4141909"/>
            <a:ext cx="3347257" cy="2096733"/>
          </a:xfrm>
          <a:prstGeom prst="rect">
            <a:avLst/>
          </a:prstGeom>
          <a:ln>
            <a:solidFill>
              <a:schemeClr val="accent1"/>
            </a:solidFill>
          </a:ln>
          <a:effectLst>
            <a:outerShdw blurRad="50800" dist="38100" dir="5400000" algn="t" rotWithShape="0">
              <a:prstClr val="black">
                <a:alpha val="40000"/>
              </a:prstClr>
            </a:outerShdw>
            <a:softEdge rad="12700"/>
          </a:effectLst>
        </p:spPr>
      </p:pic>
      <p:pic>
        <p:nvPicPr>
          <p:cNvPr id="30" name="Picture 29">
            <a:extLst>
              <a:ext uri="{FF2B5EF4-FFF2-40B4-BE49-F238E27FC236}">
                <a16:creationId xmlns:a16="http://schemas.microsoft.com/office/drawing/2014/main" id="{DF98D9F3-11B5-BC51-4D18-06CDF5D8DED6}"/>
              </a:ext>
            </a:extLst>
          </p:cNvPr>
          <p:cNvPicPr>
            <a:picLocks noChangeAspect="1"/>
          </p:cNvPicPr>
          <p:nvPr/>
        </p:nvPicPr>
        <p:blipFill>
          <a:blip r:embed="rId9"/>
          <a:stretch>
            <a:fillRect/>
          </a:stretch>
        </p:blipFill>
        <p:spPr>
          <a:xfrm>
            <a:off x="6613474" y="4633224"/>
            <a:ext cx="1339919" cy="857294"/>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34" name="Straight Arrow Connector 33">
            <a:extLst>
              <a:ext uri="{FF2B5EF4-FFF2-40B4-BE49-F238E27FC236}">
                <a16:creationId xmlns:a16="http://schemas.microsoft.com/office/drawing/2014/main" id="{99D7BB44-D330-3062-3F9A-06F5B983038A}"/>
              </a:ext>
              <a:ext uri="{C183D7F6-B498-43B3-948B-1728B52AA6E4}">
                <adec:decorative xmlns:adec="http://schemas.microsoft.com/office/drawing/2017/decorative" val="1"/>
              </a:ext>
            </a:extLst>
          </p:cNvPr>
          <p:cNvCxnSpPr>
            <a:cxnSpLocks/>
          </p:cNvCxnSpPr>
          <p:nvPr/>
        </p:nvCxnSpPr>
        <p:spPr>
          <a:xfrm flipH="1">
            <a:off x="6307276" y="5034684"/>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0F15A53F-F7ED-5E6E-20F8-2BC769DD7310}"/>
              </a:ext>
            </a:extLst>
          </p:cNvPr>
          <p:cNvPicPr>
            <a:picLocks noChangeAspect="1"/>
          </p:cNvPicPr>
          <p:nvPr/>
        </p:nvPicPr>
        <p:blipFill>
          <a:blip r:embed="rId10"/>
          <a:srcRect r="11558"/>
          <a:stretch>
            <a:fillRect/>
          </a:stretch>
        </p:blipFill>
        <p:spPr>
          <a:xfrm>
            <a:off x="8529191" y="4227621"/>
            <a:ext cx="3543856" cy="2071303"/>
          </a:xfrm>
          <a:prstGeom prst="rect">
            <a:avLst/>
          </a:prstGeom>
          <a:ln>
            <a:solidFill>
              <a:schemeClr val="accent1"/>
            </a:solidFill>
          </a:ln>
          <a:effectLst>
            <a:outerShdw blurRad="50800" dist="38100" dir="5400000" algn="t" rotWithShape="0">
              <a:prstClr val="black">
                <a:alpha val="40000"/>
              </a:prstClr>
            </a:outerShdw>
            <a:softEdge rad="12700"/>
          </a:effectLst>
        </p:spPr>
      </p:pic>
      <p:pic>
        <p:nvPicPr>
          <p:cNvPr id="39" name="Picture 38">
            <a:extLst>
              <a:ext uri="{FF2B5EF4-FFF2-40B4-BE49-F238E27FC236}">
                <a16:creationId xmlns:a16="http://schemas.microsoft.com/office/drawing/2014/main" id="{0DF72775-847D-A768-1315-B1E15C0A96BF}"/>
              </a:ext>
            </a:extLst>
          </p:cNvPr>
          <p:cNvPicPr>
            <a:picLocks noChangeAspect="1"/>
          </p:cNvPicPr>
          <p:nvPr/>
        </p:nvPicPr>
        <p:blipFill>
          <a:blip r:embed="rId11"/>
          <a:srcRect t="2667" r="30921"/>
          <a:stretch>
            <a:fillRect/>
          </a:stretch>
        </p:blipFill>
        <p:spPr>
          <a:xfrm>
            <a:off x="9610127" y="5382298"/>
            <a:ext cx="2375022" cy="456335"/>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Tree>
    <p:extLst>
      <p:ext uri="{BB962C8B-B14F-4D97-AF65-F5344CB8AC3E}">
        <p14:creationId xmlns:p14="http://schemas.microsoft.com/office/powerpoint/2010/main" val="141490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0DB3E-4D22-0F2D-861B-5D5B75F97711}"/>
            </a:ext>
          </a:extLst>
        </p:cNvPr>
        <p:cNvGrpSpPr/>
        <p:nvPr/>
      </p:nvGrpSpPr>
      <p:grpSpPr>
        <a:xfrm>
          <a:off x="0" y="0"/>
          <a:ext cx="0" cy="0"/>
          <a:chOff x="0" y="0"/>
          <a:chExt cx="0" cy="0"/>
        </a:xfrm>
      </p:grpSpPr>
      <p:sp>
        <p:nvSpPr>
          <p:cNvPr id="65" name="TextBox 64">
            <a:extLst>
              <a:ext uri="{FF2B5EF4-FFF2-40B4-BE49-F238E27FC236}">
                <a16:creationId xmlns:a16="http://schemas.microsoft.com/office/drawing/2014/main" id="{6FED5B17-5CF7-DD6A-6898-6CEF76B4CE6D}"/>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Create and configure sensitivity labels and their policies</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C1DA3609-6767-68CE-A05E-2BCC38029672}"/>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sp>
        <p:nvSpPr>
          <p:cNvPr id="3" name="Rectangle: Rounded Corners 2">
            <a:extLst>
              <a:ext uri="{FF2B5EF4-FFF2-40B4-BE49-F238E27FC236}">
                <a16:creationId xmlns:a16="http://schemas.microsoft.com/office/drawing/2014/main" id="{9BECCBDD-038E-1FF1-75EF-C4C48D52BF6D}"/>
              </a:ext>
              <a:ext uri="{C183D7F6-B498-43B3-948B-1728B52AA6E4}">
                <adec:decorative xmlns:adec="http://schemas.microsoft.com/office/drawing/2017/decorative" val="1"/>
              </a:ext>
            </a:extLst>
          </p:cNvPr>
          <p:cNvSpPr/>
          <p:nvPr/>
        </p:nvSpPr>
        <p:spPr bwMode="auto">
          <a:xfrm>
            <a:off x="415116" y="2865190"/>
            <a:ext cx="3787486" cy="3064661"/>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B9E85F1D-CC5A-8C29-D66A-A568C59B93CD}"/>
              </a:ext>
            </a:extLst>
          </p:cNvPr>
          <p:cNvSpPr/>
          <p:nvPr/>
        </p:nvSpPr>
        <p:spPr bwMode="auto">
          <a:xfrm>
            <a:off x="415116" y="2534713"/>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Business Premium or above</a:t>
            </a:r>
          </a:p>
        </p:txBody>
      </p:sp>
      <p:sp>
        <p:nvSpPr>
          <p:cNvPr id="5" name="Title 1">
            <a:extLst>
              <a:ext uri="{FF2B5EF4-FFF2-40B4-BE49-F238E27FC236}">
                <a16:creationId xmlns:a16="http://schemas.microsoft.com/office/drawing/2014/main" id="{10EBF236-F5EE-1F1D-185B-BB7F0CF72C32}"/>
              </a:ext>
            </a:extLst>
          </p:cNvPr>
          <p:cNvSpPr txBox="1">
            <a:spLocks/>
          </p:cNvSpPr>
          <p:nvPr/>
        </p:nvSpPr>
        <p:spPr>
          <a:xfrm>
            <a:off x="588264" y="433205"/>
            <a:ext cx="344728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Order labels by priority</a:t>
            </a:r>
          </a:p>
        </p:txBody>
      </p:sp>
      <p:sp>
        <p:nvSpPr>
          <p:cNvPr id="6" name="Title 16">
            <a:extLst>
              <a:ext uri="{FF2B5EF4-FFF2-40B4-BE49-F238E27FC236}">
                <a16:creationId xmlns:a16="http://schemas.microsoft.com/office/drawing/2014/main" id="{2C858DDA-C1FA-1021-0FC4-5F1FE7A57607}"/>
              </a:ext>
            </a:extLst>
          </p:cNvPr>
          <p:cNvSpPr txBox="1">
            <a:spLocks/>
          </p:cNvSpPr>
          <p:nvPr/>
        </p:nvSpPr>
        <p:spPr>
          <a:xfrm>
            <a:off x="608614" y="928148"/>
            <a:ext cx="3447288"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Label priority determines which sensitivity label is applied when multiple labels match the same content. The highest priority label wins – typically the one with the most restrictive protections. This ensures more sensitive labels override less sensitive ones.</a:t>
            </a:r>
          </a:p>
        </p:txBody>
      </p:sp>
      <p:sp>
        <p:nvSpPr>
          <p:cNvPr id="9" name="TextBox 8">
            <a:extLst>
              <a:ext uri="{FF2B5EF4-FFF2-40B4-BE49-F238E27FC236}">
                <a16:creationId xmlns:a16="http://schemas.microsoft.com/office/drawing/2014/main" id="{1FFC93D9-6118-0B4B-3CA0-ED49D2BB29D1}"/>
              </a:ext>
            </a:extLst>
          </p:cNvPr>
          <p:cNvSpPr txBox="1"/>
          <p:nvPr/>
        </p:nvSpPr>
        <p:spPr>
          <a:xfrm>
            <a:off x="588264" y="3040030"/>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cxnSp>
        <p:nvCxnSpPr>
          <p:cNvPr id="10" name="!!line2">
            <a:extLst>
              <a:ext uri="{FF2B5EF4-FFF2-40B4-BE49-F238E27FC236}">
                <a16:creationId xmlns:a16="http://schemas.microsoft.com/office/drawing/2014/main" id="{4A2BC6EA-C516-2037-1F96-1286F10C7681}"/>
              </a:ext>
              <a:ext uri="{C183D7F6-B498-43B3-948B-1728B52AA6E4}">
                <adec:decorative xmlns:adec="http://schemas.microsoft.com/office/drawing/2017/decorative" val="1"/>
              </a:ext>
            </a:extLst>
          </p:cNvPr>
          <p:cNvCxnSpPr>
            <a:cxnSpLocks/>
          </p:cNvCxnSpPr>
          <p:nvPr/>
        </p:nvCxnSpPr>
        <p:spPr>
          <a:xfrm>
            <a:off x="588264" y="420835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1A084B5-7F8C-52E4-C462-05E8052A6C5A}"/>
              </a:ext>
            </a:extLst>
          </p:cNvPr>
          <p:cNvSpPr txBox="1">
            <a:spLocks/>
          </p:cNvSpPr>
          <p:nvPr/>
        </p:nvSpPr>
        <p:spPr>
          <a:xfrm>
            <a:off x="588264" y="3506210"/>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D57CA41B-5F41-6302-AD91-CA826E0AD8DE}"/>
              </a:ext>
            </a:extLst>
          </p:cNvPr>
          <p:cNvSpPr txBox="1">
            <a:spLocks/>
          </p:cNvSpPr>
          <p:nvPr/>
        </p:nvSpPr>
        <p:spPr>
          <a:xfrm>
            <a:off x="591291" y="3900490"/>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Information</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protection</a:t>
            </a:r>
          </a:p>
        </p:txBody>
      </p:sp>
      <p:sp>
        <p:nvSpPr>
          <p:cNvPr id="13" name="TextBox 12">
            <a:extLst>
              <a:ext uri="{FF2B5EF4-FFF2-40B4-BE49-F238E27FC236}">
                <a16:creationId xmlns:a16="http://schemas.microsoft.com/office/drawing/2014/main" id="{CF6FA440-A91B-0344-6D2B-EC6214D5CB14}"/>
              </a:ext>
            </a:extLst>
          </p:cNvPr>
          <p:cNvSpPr txBox="1">
            <a:spLocks/>
          </p:cNvSpPr>
          <p:nvPr/>
        </p:nvSpPr>
        <p:spPr>
          <a:xfrm>
            <a:off x="615696" y="4716220"/>
            <a:ext cx="3447288" cy="81560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300"/>
              </a:spcAft>
              <a:buClrTx/>
              <a:buSzTx/>
              <a:buFont typeface="+mj-lt"/>
              <a:buAutoNum type="arabicParenR" startAt="4"/>
              <a:tabLst/>
              <a:defRPr/>
            </a:pPr>
            <a:r>
              <a:rPr lang="en-US" sz="1200">
                <a:solidFill>
                  <a:srgbClr val="000000"/>
                </a:solidFill>
                <a:latin typeface="Segoe UI"/>
              </a:rPr>
              <a:t>Select a label and select </a:t>
            </a:r>
            <a:r>
              <a:rPr lang="en-US" sz="1200" b="1">
                <a:solidFill>
                  <a:srgbClr val="000000"/>
                </a:solidFill>
                <a:latin typeface="Segoe UI"/>
              </a:rPr>
              <a:t>Reprioritize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429768" marR="0" lvl="0" indent="-18288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Move less sensitive or default labels down (closer to 0)</a:t>
            </a:r>
          </a:p>
          <a:p>
            <a:pPr marL="429768" indent="-182880">
              <a:spcAft>
                <a:spcPts val="300"/>
              </a:spcAft>
              <a:buFont typeface="Arial" panose="020B0604020202020204" pitchFamily="34" charset="0"/>
              <a:buChar char="•"/>
              <a:defRPr/>
            </a:pPr>
            <a:r>
              <a:rPr lang="en-US" sz="1200">
                <a:solidFill>
                  <a:srgbClr val="000000"/>
                </a:solidFill>
                <a:latin typeface="Segoe UI" panose="020B0502040204020203" pitchFamily="34" charset="0"/>
                <a:cs typeface="Segoe UI" panose="020B0502040204020203" pitchFamily="34" charset="0"/>
              </a:rPr>
              <a:t>Move highly sensitive labels up numerically</a:t>
            </a:r>
            <a:endParaRPr lang="en-US" sz="1200">
              <a:solidFill>
                <a:srgbClr val="000000"/>
              </a:solidFill>
              <a:latin typeface="Segoe UI Semibold"/>
            </a:endParaRPr>
          </a:p>
        </p:txBody>
      </p:sp>
      <p:cxnSp>
        <p:nvCxnSpPr>
          <p:cNvPr id="14" name="!!line2">
            <a:extLst>
              <a:ext uri="{FF2B5EF4-FFF2-40B4-BE49-F238E27FC236}">
                <a16:creationId xmlns:a16="http://schemas.microsoft.com/office/drawing/2014/main" id="{0303E5BB-C4CC-068F-9807-DB1B36BE179E}"/>
              </a:ext>
              <a:ext uri="{C183D7F6-B498-43B3-948B-1728B52AA6E4}">
                <adec:decorative xmlns:adec="http://schemas.microsoft.com/office/drawing/2017/decorative" val="1"/>
              </a:ext>
            </a:extLst>
          </p:cNvPr>
          <p:cNvCxnSpPr>
            <a:cxnSpLocks/>
          </p:cNvCxnSpPr>
          <p:nvPr/>
        </p:nvCxnSpPr>
        <p:spPr>
          <a:xfrm>
            <a:off x="588264" y="3824102"/>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5" name="!!line2">
            <a:extLst>
              <a:ext uri="{FF2B5EF4-FFF2-40B4-BE49-F238E27FC236}">
                <a16:creationId xmlns:a16="http://schemas.microsoft.com/office/drawing/2014/main" id="{4E686665-EEF5-47D2-B490-9D28F693E390}"/>
              </a:ext>
              <a:ext uri="{C183D7F6-B498-43B3-948B-1728B52AA6E4}">
                <adec:decorative xmlns:adec="http://schemas.microsoft.com/office/drawing/2017/decorative" val="1"/>
              </a:ext>
            </a:extLst>
          </p:cNvPr>
          <p:cNvCxnSpPr>
            <a:cxnSpLocks/>
          </p:cNvCxnSpPr>
          <p:nvPr/>
        </p:nvCxnSpPr>
        <p:spPr>
          <a:xfrm>
            <a:off x="588264" y="459243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6" name="!!line2">
            <a:extLst>
              <a:ext uri="{FF2B5EF4-FFF2-40B4-BE49-F238E27FC236}">
                <a16:creationId xmlns:a16="http://schemas.microsoft.com/office/drawing/2014/main" id="{FCC3382D-4B05-B3FF-1FB4-C891FC571F27}"/>
              </a:ext>
              <a:ext uri="{C183D7F6-B498-43B3-948B-1728B52AA6E4}">
                <adec:decorative xmlns:adec="http://schemas.microsoft.com/office/drawing/2017/decorative" val="1"/>
              </a:ext>
            </a:extLst>
          </p:cNvPr>
          <p:cNvCxnSpPr>
            <a:cxnSpLocks/>
          </p:cNvCxnSpPr>
          <p:nvPr/>
        </p:nvCxnSpPr>
        <p:spPr>
          <a:xfrm>
            <a:off x="588264" y="3390911"/>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747056D-DC09-3114-1ED9-55E11D16C581}"/>
              </a:ext>
            </a:extLst>
          </p:cNvPr>
          <p:cNvSpPr txBox="1">
            <a:spLocks/>
          </p:cNvSpPr>
          <p:nvPr/>
        </p:nvSpPr>
        <p:spPr>
          <a:xfrm>
            <a:off x="615696" y="4300036"/>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Sensitivity</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labels</a:t>
            </a:r>
            <a:r>
              <a:rPr kumimoji="0" lang="en-US" sz="1200" b="0" i="0" u="none" strike="noStrike" kern="1200" cap="none" spc="0" normalizeH="0" baseline="0" noProof="0">
                <a:ln>
                  <a:noFill/>
                </a:ln>
                <a:solidFill>
                  <a:srgbClr val="000000"/>
                </a:solidFill>
                <a:effectLst/>
                <a:uLnTx/>
                <a:uFillTx/>
                <a:latin typeface="Segoe UI"/>
                <a:ea typeface="+mn-ea"/>
                <a:cs typeface="+mn-cs"/>
              </a:rPr>
              <a:t> &gt; Look at Priority</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 name="Picture 6">
            <a:extLst>
              <a:ext uri="{FF2B5EF4-FFF2-40B4-BE49-F238E27FC236}">
                <a16:creationId xmlns:a16="http://schemas.microsoft.com/office/drawing/2014/main" id="{8FBBE262-7A16-CE35-BE27-6EC0746BA55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24680" y="1589158"/>
            <a:ext cx="3355848" cy="1891685"/>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sp>
        <p:nvSpPr>
          <p:cNvPr id="8" name="Oval 7">
            <a:extLst>
              <a:ext uri="{FF2B5EF4-FFF2-40B4-BE49-F238E27FC236}">
                <a16:creationId xmlns:a16="http://schemas.microsoft.com/office/drawing/2014/main" id="{EE2B3C01-C9E1-C5CA-8A9E-7B5E26E4AEFE}"/>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8" name="Oval 17">
            <a:extLst>
              <a:ext uri="{FF2B5EF4-FFF2-40B4-BE49-F238E27FC236}">
                <a16:creationId xmlns:a16="http://schemas.microsoft.com/office/drawing/2014/main" id="{FECEC7FC-E8AB-5E80-9839-B5D916506091}"/>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9" name="Oval 18">
            <a:extLst>
              <a:ext uri="{FF2B5EF4-FFF2-40B4-BE49-F238E27FC236}">
                <a16:creationId xmlns:a16="http://schemas.microsoft.com/office/drawing/2014/main" id="{472410F3-B44C-3EF3-5236-11E771223DDD}"/>
              </a:ext>
              <a:ext uri="{C183D7F6-B498-43B3-948B-1728B52AA6E4}">
                <adec:decorative xmlns:adec="http://schemas.microsoft.com/office/drawing/2017/decorative" val="0"/>
              </a:ext>
            </a:extLst>
          </p:cNvPr>
          <p:cNvSpPr/>
          <p:nvPr/>
        </p:nvSpPr>
        <p:spPr bwMode="auto">
          <a:xfrm>
            <a:off x="5275905"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20" name="Oval 19">
            <a:extLst>
              <a:ext uri="{FF2B5EF4-FFF2-40B4-BE49-F238E27FC236}">
                <a16:creationId xmlns:a16="http://schemas.microsoft.com/office/drawing/2014/main" id="{75C40491-D3C1-175E-E1D0-AD62CECE18ED}"/>
              </a:ext>
              <a:ext uri="{C183D7F6-B498-43B3-948B-1728B52AA6E4}">
                <adec:decorative xmlns:adec="http://schemas.microsoft.com/office/drawing/2017/decorative" val="0"/>
              </a:ext>
            </a:extLst>
          </p:cNvPr>
          <p:cNvSpPr/>
          <p:nvPr/>
        </p:nvSpPr>
        <p:spPr bwMode="auto">
          <a:xfrm>
            <a:off x="6059419"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pic>
        <p:nvPicPr>
          <p:cNvPr id="23" name="Picture 22">
            <a:extLst>
              <a:ext uri="{FF2B5EF4-FFF2-40B4-BE49-F238E27FC236}">
                <a16:creationId xmlns:a16="http://schemas.microsoft.com/office/drawing/2014/main" id="{D3506DAF-D34D-7807-9D70-9FEF6FF9F444}"/>
              </a:ext>
              <a:ext uri="{C183D7F6-B498-43B3-948B-1728B52AA6E4}">
                <adec:decorative xmlns:adec="http://schemas.microsoft.com/office/drawing/2017/decorative" val="1"/>
              </a:ext>
            </a:extLst>
          </p:cNvPr>
          <p:cNvPicPr>
            <a:picLocks noChangeAspect="1"/>
          </p:cNvPicPr>
          <p:nvPr/>
        </p:nvPicPr>
        <p:blipFill>
          <a:blip r:embed="rId5"/>
          <a:srcRect l="5956" t="52542" r="81717" b="43430"/>
          <a:stretch>
            <a:fillRect/>
          </a:stretch>
        </p:blipFill>
        <p:spPr>
          <a:xfrm>
            <a:off x="5860688" y="2425764"/>
            <a:ext cx="2078673" cy="39639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25" name="Straight Arrow Connector 24">
            <a:extLst>
              <a:ext uri="{FF2B5EF4-FFF2-40B4-BE49-F238E27FC236}">
                <a16:creationId xmlns:a16="http://schemas.microsoft.com/office/drawing/2014/main" id="{9DD29A0D-7D91-509C-6E58-2C829171400C}"/>
              </a:ext>
              <a:ext uri="{C183D7F6-B498-43B3-948B-1728B52AA6E4}">
                <adec:decorative xmlns:adec="http://schemas.microsoft.com/office/drawing/2017/decorative" val="1"/>
              </a:ext>
            </a:extLst>
          </p:cNvPr>
          <p:cNvCxnSpPr>
            <a:cxnSpLocks/>
          </p:cNvCxnSpPr>
          <p:nvPr/>
        </p:nvCxnSpPr>
        <p:spPr>
          <a:xfrm flipH="1">
            <a:off x="5535358" y="2624002"/>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71590711-3CF1-BDFC-4763-1413BCD23654}"/>
              </a:ext>
            </a:extLst>
          </p:cNvPr>
          <p:cNvPicPr>
            <a:picLocks noChangeAspect="1"/>
          </p:cNvPicPr>
          <p:nvPr/>
        </p:nvPicPr>
        <p:blipFill>
          <a:blip r:embed="rId6"/>
          <a:stretch>
            <a:fillRect/>
          </a:stretch>
        </p:blipFill>
        <p:spPr>
          <a:xfrm>
            <a:off x="8514017" y="1580962"/>
            <a:ext cx="3378659" cy="1891686"/>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pic>
        <p:nvPicPr>
          <p:cNvPr id="35" name="Picture 34">
            <a:extLst>
              <a:ext uri="{FF2B5EF4-FFF2-40B4-BE49-F238E27FC236}">
                <a16:creationId xmlns:a16="http://schemas.microsoft.com/office/drawing/2014/main" id="{546FB318-5257-20B6-4E07-EB0336888D9F}"/>
              </a:ext>
            </a:extLst>
          </p:cNvPr>
          <p:cNvPicPr>
            <a:picLocks noChangeAspect="1"/>
          </p:cNvPicPr>
          <p:nvPr/>
        </p:nvPicPr>
        <p:blipFill>
          <a:blip r:embed="rId7"/>
          <a:stretch>
            <a:fillRect/>
          </a:stretch>
        </p:blipFill>
        <p:spPr>
          <a:xfrm>
            <a:off x="9002606" y="2419808"/>
            <a:ext cx="1714588" cy="400071"/>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pic>
        <p:nvPicPr>
          <p:cNvPr id="37" name="Picture 36">
            <a:extLst>
              <a:ext uri="{FF2B5EF4-FFF2-40B4-BE49-F238E27FC236}">
                <a16:creationId xmlns:a16="http://schemas.microsoft.com/office/drawing/2014/main" id="{1CEA80CD-5AD4-3F4D-9887-B9E8544F43BA}"/>
              </a:ext>
            </a:extLst>
          </p:cNvPr>
          <p:cNvPicPr>
            <a:picLocks noChangeAspect="1"/>
          </p:cNvPicPr>
          <p:nvPr/>
        </p:nvPicPr>
        <p:blipFill>
          <a:blip r:embed="rId8"/>
          <a:stretch>
            <a:fillRect/>
          </a:stretch>
        </p:blipFill>
        <p:spPr>
          <a:xfrm>
            <a:off x="6506782" y="3900490"/>
            <a:ext cx="4049420" cy="2538090"/>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pic>
        <p:nvPicPr>
          <p:cNvPr id="40" name="Picture 39">
            <a:extLst>
              <a:ext uri="{FF2B5EF4-FFF2-40B4-BE49-F238E27FC236}">
                <a16:creationId xmlns:a16="http://schemas.microsoft.com/office/drawing/2014/main" id="{21A6D62B-83EC-4855-9057-BE8ADE019CB9}"/>
              </a:ext>
            </a:extLst>
          </p:cNvPr>
          <p:cNvPicPr>
            <a:picLocks noChangeAspect="1"/>
          </p:cNvPicPr>
          <p:nvPr/>
        </p:nvPicPr>
        <p:blipFill>
          <a:blip r:embed="rId9"/>
          <a:stretch>
            <a:fillRect/>
          </a:stretch>
        </p:blipFill>
        <p:spPr>
          <a:xfrm>
            <a:off x="8115140" y="4592434"/>
            <a:ext cx="1744760" cy="1543956"/>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spTree>
    <p:extLst>
      <p:ext uri="{BB962C8B-B14F-4D97-AF65-F5344CB8AC3E}">
        <p14:creationId xmlns:p14="http://schemas.microsoft.com/office/powerpoint/2010/main" val="22388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22D59-C907-D77C-E7E0-8E0B348F63F7}"/>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6980E218-12D7-5876-B861-9315E54F3BD2}"/>
              </a:ext>
            </a:extLst>
          </p:cNvPr>
          <p:cNvPicPr>
            <a:picLocks noChangeAspect="1"/>
          </p:cNvPicPr>
          <p:nvPr/>
        </p:nvPicPr>
        <p:blipFill>
          <a:blip r:embed="rId3"/>
          <a:stretch>
            <a:fillRect/>
          </a:stretch>
        </p:blipFill>
        <p:spPr>
          <a:xfrm>
            <a:off x="8530341" y="4068923"/>
            <a:ext cx="3480612" cy="2162199"/>
          </a:xfrm>
          <a:prstGeom prst="rect">
            <a:avLst/>
          </a:prstGeom>
          <a:ln>
            <a:solidFill>
              <a:schemeClr val="accent1"/>
            </a:solidFill>
          </a:ln>
        </p:spPr>
      </p:pic>
      <p:sp>
        <p:nvSpPr>
          <p:cNvPr id="30" name="Rectangle 29">
            <a:extLst>
              <a:ext uri="{FF2B5EF4-FFF2-40B4-BE49-F238E27FC236}">
                <a16:creationId xmlns:a16="http://schemas.microsoft.com/office/drawing/2014/main" id="{3364AA3E-3B83-A2D2-18E0-CCA4863AA902}"/>
              </a:ext>
            </a:extLst>
          </p:cNvPr>
          <p:cNvSpPr/>
          <p:nvPr/>
        </p:nvSpPr>
        <p:spPr bwMode="auto">
          <a:xfrm>
            <a:off x="10271531" y="5361851"/>
            <a:ext cx="818147" cy="211673"/>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a:no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A4A739F-6E2C-2C50-22A3-32BE606B65F1}"/>
              </a:ext>
              <a:ext uri="{C183D7F6-B498-43B3-948B-1728B52AA6E4}">
                <adec:decorative xmlns:adec="http://schemas.microsoft.com/office/drawing/2017/decorative" val="1"/>
              </a:ext>
            </a:extLst>
          </p:cNvPr>
          <p:cNvPicPr>
            <a:picLocks noChangeAspect="1"/>
          </p:cNvPicPr>
          <p:nvPr/>
        </p:nvPicPr>
        <p:blipFill>
          <a:blip r:embed="rId4"/>
          <a:srcRect t="257" r="54"/>
          <a:stretch>
            <a:fillRect/>
          </a:stretch>
        </p:blipFill>
        <p:spPr>
          <a:xfrm>
            <a:off x="4924680" y="1589158"/>
            <a:ext cx="3355848" cy="1981726"/>
          </a:xfrm>
          <a:prstGeom prst="rect">
            <a:avLst/>
          </a:prstGeom>
          <a:ln>
            <a:solidFill>
              <a:schemeClr val="accent1"/>
            </a:solidFill>
          </a:ln>
        </p:spPr>
      </p:pic>
      <p:sp>
        <p:nvSpPr>
          <p:cNvPr id="7" name="Oval 6">
            <a:extLst>
              <a:ext uri="{FF2B5EF4-FFF2-40B4-BE49-F238E27FC236}">
                <a16:creationId xmlns:a16="http://schemas.microsoft.com/office/drawing/2014/main" id="{95FA597E-00C4-D508-53F4-45BBD2354241}"/>
              </a:ext>
              <a:ext uri="{C183D7F6-B498-43B3-948B-1728B52AA6E4}">
                <adec:decorative xmlns:adec="http://schemas.microsoft.com/office/drawing/2017/decorative" val="0"/>
              </a:ext>
            </a:extLst>
          </p:cNvPr>
          <p:cNvSpPr/>
          <p:nvPr/>
        </p:nvSpPr>
        <p:spPr bwMode="auto">
          <a:xfrm>
            <a:off x="8531492"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 name="Oval 2">
            <a:extLst>
              <a:ext uri="{FF2B5EF4-FFF2-40B4-BE49-F238E27FC236}">
                <a16:creationId xmlns:a16="http://schemas.microsoft.com/office/drawing/2014/main" id="{3274563B-D862-5203-2047-DD3A2A46DC35}"/>
              </a:ext>
              <a:ext uri="{C183D7F6-B498-43B3-948B-1728B52AA6E4}">
                <adec:decorative xmlns:adec="http://schemas.microsoft.com/office/drawing/2017/decorative" val="0"/>
              </a:ext>
            </a:extLst>
          </p:cNvPr>
          <p:cNvSpPr/>
          <p:nvPr/>
        </p:nvSpPr>
        <p:spPr bwMode="auto">
          <a:xfrm>
            <a:off x="4924680" y="1174429"/>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3</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8" name="Oval 7">
            <a:extLst>
              <a:ext uri="{FF2B5EF4-FFF2-40B4-BE49-F238E27FC236}">
                <a16:creationId xmlns:a16="http://schemas.microsoft.com/office/drawing/2014/main" id="{9C0BFBF3-C8B8-BA9A-4AC5-54D869BEFF0B}"/>
              </a:ext>
              <a:ext uri="{C183D7F6-B498-43B3-948B-1728B52AA6E4}">
                <adec:decorative xmlns:adec="http://schemas.microsoft.com/office/drawing/2017/decorative" val="0"/>
              </a:ext>
            </a:extLst>
          </p:cNvPr>
          <p:cNvSpPr/>
          <p:nvPr/>
        </p:nvSpPr>
        <p:spPr bwMode="auto">
          <a:xfrm>
            <a:off x="4924680"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5</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Oval 8">
            <a:extLst>
              <a:ext uri="{FF2B5EF4-FFF2-40B4-BE49-F238E27FC236}">
                <a16:creationId xmlns:a16="http://schemas.microsoft.com/office/drawing/2014/main" id="{BC99ABD1-3AE0-FEB5-9512-DBE6CF34B640}"/>
              </a:ext>
              <a:ext uri="{C183D7F6-B498-43B3-948B-1728B52AA6E4}">
                <adec:decorative xmlns:adec="http://schemas.microsoft.com/office/drawing/2017/decorative" val="0"/>
              </a:ext>
            </a:extLst>
          </p:cNvPr>
          <p:cNvSpPr/>
          <p:nvPr/>
        </p:nvSpPr>
        <p:spPr bwMode="auto">
          <a:xfrm>
            <a:off x="8530341" y="377421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6</a:t>
            </a:r>
          </a:p>
        </p:txBody>
      </p:sp>
      <p:sp>
        <p:nvSpPr>
          <p:cNvPr id="2" name="TextBox 1">
            <a:extLst>
              <a:ext uri="{FF2B5EF4-FFF2-40B4-BE49-F238E27FC236}">
                <a16:creationId xmlns:a16="http://schemas.microsoft.com/office/drawing/2014/main" id="{8CE34790-C5E8-A385-4C4E-A735780DEB21}"/>
              </a:ext>
            </a:extLst>
          </p:cNvPr>
          <p:cNvSpPr txBox="1">
            <a:spLocks/>
          </p:cNvSpPr>
          <p:nvPr/>
        </p:nvSpPr>
        <p:spPr>
          <a:xfrm>
            <a:off x="7283434" y="6635274"/>
            <a:ext cx="460160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Create and configure sensitivity labels and their policies</a:t>
            </a:r>
            <a:r>
              <a:rPr kumimoji="0" lang="en-US" sz="800" b="0" i="0" u="none" strike="noStrike" kern="1200" cap="none" spc="0" normalizeH="0" baseline="0" noProof="0">
                <a:ln>
                  <a:noFill/>
                </a:ln>
                <a:solidFill>
                  <a:srgbClr val="000000"/>
                </a:solidFill>
                <a:effectLst/>
                <a:uLnTx/>
                <a:uFillTx/>
                <a:latin typeface="Segoe UI"/>
                <a:ea typeface="+mn-ea"/>
                <a:cs typeface="+mn-cs"/>
              </a:rPr>
              <a:t>” page</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69962541-4F65-331B-35BD-F5E364CDDAFC}"/>
              </a:ext>
              <a:ext uri="{C183D7F6-B498-43B3-948B-1728B52AA6E4}">
                <adec:decorative xmlns:adec="http://schemas.microsoft.com/office/drawing/2017/decorative" val="1"/>
              </a:ext>
            </a:extLst>
          </p:cNvPr>
          <p:cNvPicPr>
            <a:picLocks noChangeAspect="1"/>
          </p:cNvPicPr>
          <p:nvPr/>
        </p:nvPicPr>
        <p:blipFill>
          <a:blip r:embed="rId4"/>
          <a:srcRect l="6119" t="40604" r="81557" b="55808"/>
          <a:stretch>
            <a:fillRect/>
          </a:stretch>
        </p:blipFill>
        <p:spPr>
          <a:xfrm>
            <a:off x="5157576" y="2684613"/>
            <a:ext cx="1875316" cy="323147"/>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18" name="Straight Arrow Connector 17">
            <a:extLst>
              <a:ext uri="{FF2B5EF4-FFF2-40B4-BE49-F238E27FC236}">
                <a16:creationId xmlns:a16="http://schemas.microsoft.com/office/drawing/2014/main" id="{A7BB79B4-C110-012C-BCAE-B6FCA7F7C311}"/>
              </a:ext>
              <a:ext uri="{C183D7F6-B498-43B3-948B-1728B52AA6E4}">
                <adec:decorative xmlns:adec="http://schemas.microsoft.com/office/drawing/2017/decorative" val="1"/>
              </a:ext>
            </a:extLst>
          </p:cNvPr>
          <p:cNvCxnSpPr>
            <a:cxnSpLocks/>
          </p:cNvCxnSpPr>
          <p:nvPr/>
        </p:nvCxnSpPr>
        <p:spPr>
          <a:xfrm rot="5400000" flipH="1">
            <a:off x="5084606" y="2571307"/>
            <a:ext cx="211301"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7E1E7C0-F625-3DA7-F96B-4D89D82B9D5C}"/>
              </a:ext>
              <a:ext uri="{C183D7F6-B498-43B3-948B-1728B52AA6E4}">
                <adec:decorative xmlns:adec="http://schemas.microsoft.com/office/drawing/2017/decorative" val="1"/>
              </a:ext>
            </a:extLst>
          </p:cNvPr>
          <p:cNvCxnSpPr>
            <a:cxnSpLocks/>
          </p:cNvCxnSpPr>
          <p:nvPr/>
        </p:nvCxnSpPr>
        <p:spPr>
          <a:xfrm flipH="1">
            <a:off x="5777663" y="2056071"/>
            <a:ext cx="1" cy="233526"/>
          </a:xfrm>
          <a:prstGeom prst="straightConnector1">
            <a:avLst/>
          </a:prstGeom>
          <a:ln w="25400">
            <a:solidFill>
              <a:srgbClr val="4B60CE"/>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CDB80C-1755-D4C5-067D-68C433823A1E}"/>
              </a:ext>
              <a:ext uri="{C183D7F6-B498-43B3-948B-1728B52AA6E4}">
                <adec:decorative xmlns:adec="http://schemas.microsoft.com/office/drawing/2017/decorative" val="1"/>
              </a:ext>
            </a:extLst>
          </p:cNvPr>
          <p:cNvPicPr>
            <a:picLocks noChangeAspect="1"/>
          </p:cNvPicPr>
          <p:nvPr/>
        </p:nvPicPr>
        <p:blipFill>
          <a:blip r:embed="rId4"/>
          <a:srcRect l="24278" t="35758" r="67286" b="60112"/>
          <a:stretch>
            <a:fillRect/>
          </a:stretch>
        </p:blipFill>
        <p:spPr>
          <a:xfrm>
            <a:off x="5742079" y="1697408"/>
            <a:ext cx="1189608" cy="344557"/>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grpSp>
        <p:nvGrpSpPr>
          <p:cNvPr id="80" name="Group 79">
            <a:extLst>
              <a:ext uri="{FF2B5EF4-FFF2-40B4-BE49-F238E27FC236}">
                <a16:creationId xmlns:a16="http://schemas.microsoft.com/office/drawing/2014/main" id="{E576B04A-F5A9-C0C7-2AA0-4399695FD465}"/>
              </a:ext>
              <a:ext uri="{C183D7F6-B498-43B3-948B-1728B52AA6E4}">
                <adec:decorative xmlns:adec="http://schemas.microsoft.com/office/drawing/2017/decorative" val="1"/>
              </a:ext>
            </a:extLst>
          </p:cNvPr>
          <p:cNvGrpSpPr/>
          <p:nvPr/>
        </p:nvGrpSpPr>
        <p:grpSpPr>
          <a:xfrm>
            <a:off x="4924680" y="4188946"/>
            <a:ext cx="3355848" cy="2007888"/>
            <a:chOff x="8529190" y="1562996"/>
            <a:chExt cx="3355848" cy="2007888"/>
          </a:xfrm>
        </p:grpSpPr>
        <p:pic>
          <p:nvPicPr>
            <p:cNvPr id="81" name="Picture 80">
              <a:extLst>
                <a:ext uri="{FF2B5EF4-FFF2-40B4-BE49-F238E27FC236}">
                  <a16:creationId xmlns:a16="http://schemas.microsoft.com/office/drawing/2014/main" id="{BB9D11CE-6148-748E-5496-483880DEA98C}"/>
                </a:ext>
              </a:extLst>
            </p:cNvPr>
            <p:cNvPicPr>
              <a:picLocks noChangeAspect="1"/>
            </p:cNvPicPr>
            <p:nvPr/>
          </p:nvPicPr>
          <p:blipFill>
            <a:blip r:embed="rId6"/>
            <a:srcRect l="271" t="573"/>
            <a:stretch>
              <a:fillRect/>
            </a:stretch>
          </p:blipFill>
          <p:spPr>
            <a:xfrm>
              <a:off x="8529190" y="1562996"/>
              <a:ext cx="3355848" cy="2007888"/>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cxnSp>
          <p:nvCxnSpPr>
            <p:cNvPr id="82" name="Straight Arrow Connector 81">
              <a:extLst>
                <a:ext uri="{FF2B5EF4-FFF2-40B4-BE49-F238E27FC236}">
                  <a16:creationId xmlns:a16="http://schemas.microsoft.com/office/drawing/2014/main" id="{D580234E-1EED-F43C-09BF-1CCAB3853FE0}"/>
                </a:ext>
              </a:extLst>
            </p:cNvPr>
            <p:cNvCxnSpPr>
              <a:cxnSpLocks/>
            </p:cNvCxnSpPr>
            <p:nvPr/>
          </p:nvCxnSpPr>
          <p:spPr>
            <a:xfrm rot="10800000" flipH="1">
              <a:off x="10390080" y="1849848"/>
              <a:ext cx="211301" cy="0"/>
            </a:xfrm>
            <a:prstGeom prst="straightConnector1">
              <a:avLst/>
            </a:prstGeom>
            <a:ln w="25400">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DBBE88BD-0928-AB30-8814-0DB7ECFFABCB}"/>
                </a:ext>
              </a:extLst>
            </p:cNvPr>
            <p:cNvPicPr>
              <a:picLocks noChangeAspect="1"/>
            </p:cNvPicPr>
            <p:nvPr/>
          </p:nvPicPr>
          <p:blipFill>
            <a:blip r:embed="rId6"/>
            <a:srcRect l="61565" t="12131" r="19085" b="73436"/>
            <a:stretch>
              <a:fillRect/>
            </a:stretch>
          </p:blipFill>
          <p:spPr>
            <a:xfrm>
              <a:off x="8619235" y="1817539"/>
              <a:ext cx="1755956" cy="786024"/>
            </a:xfrm>
            <a:prstGeom prst="rect">
              <a:avLst/>
            </a:prstGeom>
            <a:noFill/>
            <a:ln w="25400">
              <a:solidFill>
                <a:schemeClr val="accent1"/>
              </a:solidFill>
            </a:ln>
            <a:effectLst>
              <a:outerShdw blurRad="50800" dist="25400" dir="2700000" algn="tl" rotWithShape="0">
                <a:prstClr val="black">
                  <a:alpha val="20000"/>
                </a:prstClr>
              </a:outerShdw>
            </a:effectLst>
          </p:spPr>
        </p:pic>
      </p:grpSp>
      <p:sp>
        <p:nvSpPr>
          <p:cNvPr id="10" name="Rectangle: Rounded Corners 9">
            <a:extLst>
              <a:ext uri="{FF2B5EF4-FFF2-40B4-BE49-F238E27FC236}">
                <a16:creationId xmlns:a16="http://schemas.microsoft.com/office/drawing/2014/main" id="{AA3D70BE-2818-3293-CBF3-52D527815A36}"/>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sp>
        <p:nvSpPr>
          <p:cNvPr id="4" name="Rectangle: Rounded Corners 3">
            <a:extLst>
              <a:ext uri="{FF2B5EF4-FFF2-40B4-BE49-F238E27FC236}">
                <a16:creationId xmlns:a16="http://schemas.microsoft.com/office/drawing/2014/main" id="{EF7F9047-6025-2E9F-212F-5C5FD3E77568}"/>
              </a:ext>
            </a:extLst>
          </p:cNvPr>
          <p:cNvSpPr/>
          <p:nvPr/>
        </p:nvSpPr>
        <p:spPr bwMode="auto">
          <a:xfrm>
            <a:off x="413592" y="2469095"/>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Business Premium or above</a:t>
            </a:r>
          </a:p>
        </p:txBody>
      </p:sp>
      <p:pic>
        <p:nvPicPr>
          <p:cNvPr id="24" name="Picture 23">
            <a:extLst>
              <a:ext uri="{FF2B5EF4-FFF2-40B4-BE49-F238E27FC236}">
                <a16:creationId xmlns:a16="http://schemas.microsoft.com/office/drawing/2014/main" id="{772D9B1C-FD7C-C381-F812-0E79FFED85F0}"/>
              </a:ext>
            </a:extLst>
          </p:cNvPr>
          <p:cNvPicPr>
            <a:picLocks noChangeAspect="1"/>
          </p:cNvPicPr>
          <p:nvPr/>
        </p:nvPicPr>
        <p:blipFill>
          <a:blip r:embed="rId7"/>
          <a:stretch>
            <a:fillRect/>
          </a:stretch>
        </p:blipFill>
        <p:spPr>
          <a:xfrm>
            <a:off x="8546104" y="1589158"/>
            <a:ext cx="3464849" cy="1804142"/>
          </a:xfrm>
          <a:prstGeom prst="rect">
            <a:avLst/>
          </a:prstGeom>
          <a:ln>
            <a:solidFill>
              <a:schemeClr val="accent1"/>
            </a:solidFill>
          </a:ln>
        </p:spPr>
      </p:pic>
      <p:sp>
        <p:nvSpPr>
          <p:cNvPr id="5" name="Title 1">
            <a:extLst>
              <a:ext uri="{FF2B5EF4-FFF2-40B4-BE49-F238E27FC236}">
                <a16:creationId xmlns:a16="http://schemas.microsoft.com/office/drawing/2014/main" id="{D823692B-ED13-B962-34B9-98CF5E1E44FF}"/>
              </a:ext>
            </a:extLst>
          </p:cNvPr>
          <p:cNvSpPr txBox="1">
            <a:spLocks/>
          </p:cNvSpPr>
          <p:nvPr/>
        </p:nvSpPr>
        <p:spPr>
          <a:xfrm>
            <a:off x="588264" y="433205"/>
            <a:ext cx="3447288"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Publish sensitivity labels</a:t>
            </a:r>
          </a:p>
        </p:txBody>
      </p:sp>
      <p:sp>
        <p:nvSpPr>
          <p:cNvPr id="6" name="Title 16">
            <a:extLst>
              <a:ext uri="{FF2B5EF4-FFF2-40B4-BE49-F238E27FC236}">
                <a16:creationId xmlns:a16="http://schemas.microsoft.com/office/drawing/2014/main" id="{8221F3A9-FB52-3AEA-FA32-3EE3EFEF7AD3}"/>
              </a:ext>
            </a:extLst>
          </p:cNvPr>
          <p:cNvSpPr txBox="1">
            <a:spLocks/>
          </p:cNvSpPr>
          <p:nvPr/>
        </p:nvSpPr>
        <p:spPr>
          <a:xfrm>
            <a:off x="608614" y="928148"/>
            <a:ext cx="344728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Publishing your labels ensures users can see and use them. Automatically applying labels helps scale protection across Teams, SharePoint and OneDrive.</a:t>
            </a:r>
          </a:p>
        </p:txBody>
      </p:sp>
      <p:sp>
        <p:nvSpPr>
          <p:cNvPr id="16" name="Rectangle: Rounded Corners 15">
            <a:extLst>
              <a:ext uri="{FF2B5EF4-FFF2-40B4-BE49-F238E27FC236}">
                <a16:creationId xmlns:a16="http://schemas.microsoft.com/office/drawing/2014/main" id="{AD9978B7-FA28-0BB2-3DA6-45E6AB8122E9}"/>
              </a:ext>
              <a:ext uri="{C183D7F6-B498-43B3-948B-1728B52AA6E4}">
                <adec:decorative xmlns:adec="http://schemas.microsoft.com/office/drawing/2017/decorative" val="1"/>
              </a:ext>
            </a:extLst>
          </p:cNvPr>
          <p:cNvSpPr/>
          <p:nvPr/>
        </p:nvSpPr>
        <p:spPr bwMode="auto">
          <a:xfrm>
            <a:off x="415116" y="2865190"/>
            <a:ext cx="3787486" cy="3770083"/>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8A502472-A57B-350F-0622-1B7A65025BE5}"/>
              </a:ext>
            </a:extLst>
          </p:cNvPr>
          <p:cNvSpPr txBox="1"/>
          <p:nvPr/>
        </p:nvSpPr>
        <p:spPr>
          <a:xfrm>
            <a:off x="588264" y="3040030"/>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cxnSp>
        <p:nvCxnSpPr>
          <p:cNvPr id="19" name="!!line2">
            <a:extLst>
              <a:ext uri="{FF2B5EF4-FFF2-40B4-BE49-F238E27FC236}">
                <a16:creationId xmlns:a16="http://schemas.microsoft.com/office/drawing/2014/main" id="{2492BF8C-0DD2-81E4-9F91-317509862937}"/>
              </a:ext>
              <a:ext uri="{C183D7F6-B498-43B3-948B-1728B52AA6E4}">
                <adec:decorative xmlns:adec="http://schemas.microsoft.com/office/drawing/2017/decorative" val="1"/>
              </a:ext>
            </a:extLst>
          </p:cNvPr>
          <p:cNvCxnSpPr>
            <a:cxnSpLocks/>
          </p:cNvCxnSpPr>
          <p:nvPr/>
        </p:nvCxnSpPr>
        <p:spPr>
          <a:xfrm>
            <a:off x="588264" y="420835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97F61CD-4214-6E24-6F1D-78DFE4A4E740}"/>
              </a:ext>
            </a:extLst>
          </p:cNvPr>
          <p:cNvSpPr txBox="1">
            <a:spLocks/>
          </p:cNvSpPr>
          <p:nvPr/>
        </p:nvSpPr>
        <p:spPr>
          <a:xfrm>
            <a:off x="588264" y="3506210"/>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B27C89A-A83F-C831-A22A-D11EA2E2BDAD}"/>
              </a:ext>
            </a:extLst>
          </p:cNvPr>
          <p:cNvSpPr txBox="1">
            <a:spLocks/>
          </p:cNvSpPr>
          <p:nvPr/>
        </p:nvSpPr>
        <p:spPr>
          <a:xfrm>
            <a:off x="591291" y="3900490"/>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Information</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protection</a:t>
            </a:r>
          </a:p>
        </p:txBody>
      </p:sp>
      <p:sp>
        <p:nvSpPr>
          <p:cNvPr id="23" name="TextBox 22">
            <a:extLst>
              <a:ext uri="{FF2B5EF4-FFF2-40B4-BE49-F238E27FC236}">
                <a16:creationId xmlns:a16="http://schemas.microsoft.com/office/drawing/2014/main" id="{4B708A19-E291-CC30-8DD5-8B9935E1B34D}"/>
              </a:ext>
            </a:extLst>
          </p:cNvPr>
          <p:cNvSpPr txBox="1">
            <a:spLocks/>
          </p:cNvSpPr>
          <p:nvPr/>
        </p:nvSpPr>
        <p:spPr>
          <a:xfrm>
            <a:off x="616168" y="4785067"/>
            <a:ext cx="3447288" cy="184666"/>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300"/>
              </a:spcAft>
              <a:buClrTx/>
              <a:buSzTx/>
              <a:buFont typeface="+mj-lt"/>
              <a:buAutoNum type="arabicParenR" startAt="4"/>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 sensitivity labels to publish, </a:t>
            </a:r>
            <a:r>
              <a:rPr kumimoji="0" lang="en-US" sz="1200" b="1" i="0" u="none" strike="noStrike" kern="1200" cap="none" spc="0" normalizeH="0" baseline="0" noProof="0">
                <a:ln>
                  <a:noFill/>
                </a:ln>
                <a:solidFill>
                  <a:srgbClr val="000000"/>
                </a:solidFill>
                <a:effectLst/>
                <a:uLnTx/>
                <a:uFillTx/>
                <a:latin typeface="Segoe UI"/>
                <a:ea typeface="+mn-ea"/>
                <a:cs typeface="+mn-cs"/>
              </a:rPr>
              <a:t>Add</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cxnSp>
        <p:nvCxnSpPr>
          <p:cNvPr id="25" name="!!line2">
            <a:extLst>
              <a:ext uri="{FF2B5EF4-FFF2-40B4-BE49-F238E27FC236}">
                <a16:creationId xmlns:a16="http://schemas.microsoft.com/office/drawing/2014/main" id="{6AF9B0B1-4E79-6F4D-23EE-9E55B6D5E56C}"/>
              </a:ext>
              <a:ext uri="{C183D7F6-B498-43B3-948B-1728B52AA6E4}">
                <adec:decorative xmlns:adec="http://schemas.microsoft.com/office/drawing/2017/decorative" val="1"/>
              </a:ext>
            </a:extLst>
          </p:cNvPr>
          <p:cNvCxnSpPr>
            <a:cxnSpLocks/>
          </p:cNvCxnSpPr>
          <p:nvPr/>
        </p:nvCxnSpPr>
        <p:spPr>
          <a:xfrm>
            <a:off x="588264" y="3824102"/>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6" name="!!line2">
            <a:extLst>
              <a:ext uri="{FF2B5EF4-FFF2-40B4-BE49-F238E27FC236}">
                <a16:creationId xmlns:a16="http://schemas.microsoft.com/office/drawing/2014/main" id="{D29DA9E3-0BB7-BDA7-DC4F-48FF664BCA37}"/>
              </a:ext>
              <a:ext uri="{C183D7F6-B498-43B3-948B-1728B52AA6E4}">
                <adec:decorative xmlns:adec="http://schemas.microsoft.com/office/drawing/2017/decorative" val="1"/>
              </a:ext>
            </a:extLst>
          </p:cNvPr>
          <p:cNvCxnSpPr>
            <a:cxnSpLocks/>
          </p:cNvCxnSpPr>
          <p:nvPr/>
        </p:nvCxnSpPr>
        <p:spPr>
          <a:xfrm>
            <a:off x="588264" y="472164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8" name="!!line2">
            <a:extLst>
              <a:ext uri="{FF2B5EF4-FFF2-40B4-BE49-F238E27FC236}">
                <a16:creationId xmlns:a16="http://schemas.microsoft.com/office/drawing/2014/main" id="{755181B2-3143-FBC1-7E9F-18F5FE8D3EB3}"/>
              </a:ext>
              <a:ext uri="{C183D7F6-B498-43B3-948B-1728B52AA6E4}">
                <adec:decorative xmlns:adec="http://schemas.microsoft.com/office/drawing/2017/decorative" val="1"/>
              </a:ext>
            </a:extLst>
          </p:cNvPr>
          <p:cNvCxnSpPr>
            <a:cxnSpLocks/>
          </p:cNvCxnSpPr>
          <p:nvPr/>
        </p:nvCxnSpPr>
        <p:spPr>
          <a:xfrm>
            <a:off x="588264" y="3390911"/>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409DEAD-F2E4-46E9-B226-AB98518A17F1}"/>
              </a:ext>
            </a:extLst>
          </p:cNvPr>
          <p:cNvSpPr txBox="1">
            <a:spLocks/>
          </p:cNvSpPr>
          <p:nvPr/>
        </p:nvSpPr>
        <p:spPr>
          <a:xfrm>
            <a:off x="615696" y="4287215"/>
            <a:ext cx="3447288"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Policies &gt; Label publishing policies &gt; Publish label</a:t>
            </a:r>
          </a:p>
        </p:txBody>
      </p:sp>
      <p:cxnSp>
        <p:nvCxnSpPr>
          <p:cNvPr id="31" name="!!line2">
            <a:extLst>
              <a:ext uri="{FF2B5EF4-FFF2-40B4-BE49-F238E27FC236}">
                <a16:creationId xmlns:a16="http://schemas.microsoft.com/office/drawing/2014/main" id="{2395628D-635A-A004-B023-BE200148B0F9}"/>
              </a:ext>
              <a:ext uri="{C183D7F6-B498-43B3-948B-1728B52AA6E4}">
                <adec:decorative xmlns:adec="http://schemas.microsoft.com/office/drawing/2017/decorative" val="1"/>
              </a:ext>
            </a:extLst>
          </p:cNvPr>
          <p:cNvCxnSpPr>
            <a:cxnSpLocks/>
          </p:cNvCxnSpPr>
          <p:nvPr/>
        </p:nvCxnSpPr>
        <p:spPr>
          <a:xfrm>
            <a:off x="588264" y="509983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9ABB39F-7BC2-4A82-F3CD-09D453DA1EF3}"/>
              </a:ext>
            </a:extLst>
          </p:cNvPr>
          <p:cNvSpPr txBox="1">
            <a:spLocks/>
          </p:cNvSpPr>
          <p:nvPr/>
        </p:nvSpPr>
        <p:spPr>
          <a:xfrm>
            <a:off x="615696" y="5205227"/>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AutoNum type="arabicParenR" startAt="5"/>
              <a:tabLst/>
              <a:defRPr/>
            </a:pPr>
            <a:r>
              <a:rPr lang="en-US" sz="1200">
                <a:solidFill>
                  <a:srgbClr val="000000"/>
                </a:solidFill>
                <a:latin typeface="Segoe UI"/>
              </a:rPr>
              <a:t>Publish to </a:t>
            </a:r>
            <a:r>
              <a:rPr lang="en-US" sz="1200" b="1">
                <a:solidFill>
                  <a:srgbClr val="000000"/>
                </a:solidFill>
                <a:latin typeface="Segoe UI"/>
              </a:rPr>
              <a:t>All users and groups</a:t>
            </a:r>
            <a:endParaRPr lang="en-US" sz="1200" b="1">
              <a:solidFill>
                <a:srgbClr val="000000"/>
              </a:solidFill>
              <a:latin typeface="Segoe UI Semibold"/>
            </a:endParaRPr>
          </a:p>
        </p:txBody>
      </p:sp>
      <p:cxnSp>
        <p:nvCxnSpPr>
          <p:cNvPr id="33" name="!!line2">
            <a:extLst>
              <a:ext uri="{FF2B5EF4-FFF2-40B4-BE49-F238E27FC236}">
                <a16:creationId xmlns:a16="http://schemas.microsoft.com/office/drawing/2014/main" id="{4C11B1FC-C61D-0580-A60F-E2084D9CEAEC}"/>
              </a:ext>
              <a:ext uri="{C183D7F6-B498-43B3-948B-1728B52AA6E4}">
                <adec:decorative xmlns:adec="http://schemas.microsoft.com/office/drawing/2017/decorative" val="1"/>
              </a:ext>
            </a:extLst>
          </p:cNvPr>
          <p:cNvCxnSpPr>
            <a:cxnSpLocks/>
          </p:cNvCxnSpPr>
          <p:nvPr/>
        </p:nvCxnSpPr>
        <p:spPr>
          <a:xfrm>
            <a:off x="583691" y="5518267"/>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7AE2B97-B23D-43ED-39C3-E192B5583877}"/>
              </a:ext>
            </a:extLst>
          </p:cNvPr>
          <p:cNvSpPr txBox="1">
            <a:spLocks/>
          </p:cNvSpPr>
          <p:nvPr/>
        </p:nvSpPr>
        <p:spPr>
          <a:xfrm>
            <a:off x="615696" y="5581692"/>
            <a:ext cx="3844159"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Semibold"/>
              </a:rPr>
              <a:t>6) </a:t>
            </a:r>
            <a:r>
              <a:rPr lang="en-US" sz="1200">
                <a:solidFill>
                  <a:srgbClr val="000000"/>
                </a:solidFill>
                <a:latin typeface="Segoe UI"/>
              </a:rPr>
              <a:t>Apply</a:t>
            </a:r>
            <a:r>
              <a:rPr lang="en-US" sz="1200">
                <a:solidFill>
                  <a:srgbClr val="000000"/>
                </a:solidFill>
                <a:latin typeface="Segoe UI Semibold"/>
              </a:rPr>
              <a:t> default label to documents, </a:t>
            </a:r>
            <a:r>
              <a:rPr lang="en-US" sz="1200">
                <a:solidFill>
                  <a:srgbClr val="000000"/>
                </a:solidFill>
                <a:latin typeface="Segoe UI"/>
              </a:rPr>
              <a:t>with Confidential/</a:t>
            </a:r>
            <a:r>
              <a:rPr lang="en-US" sz="1200" err="1">
                <a:solidFill>
                  <a:srgbClr val="000000"/>
                </a:solidFill>
                <a:latin typeface="Segoe UI"/>
              </a:rPr>
              <a:t>AllEmployees</a:t>
            </a:r>
            <a:r>
              <a:rPr lang="en-US" sz="1200">
                <a:solidFill>
                  <a:srgbClr val="000000"/>
                </a:solidFill>
                <a:latin typeface="Segoe UI"/>
              </a:rPr>
              <a:t> label</a:t>
            </a:r>
          </a:p>
        </p:txBody>
      </p:sp>
      <p:pic>
        <p:nvPicPr>
          <p:cNvPr id="15" name="Picture 14">
            <a:extLst>
              <a:ext uri="{FF2B5EF4-FFF2-40B4-BE49-F238E27FC236}">
                <a16:creationId xmlns:a16="http://schemas.microsoft.com/office/drawing/2014/main" id="{D5281040-E054-0B3F-66A4-DF3B36FB2EA2}"/>
              </a:ext>
            </a:extLst>
          </p:cNvPr>
          <p:cNvPicPr>
            <a:picLocks noChangeAspect="1"/>
          </p:cNvPicPr>
          <p:nvPr/>
        </p:nvPicPr>
        <p:blipFill>
          <a:blip r:embed="rId9"/>
          <a:stretch>
            <a:fillRect/>
          </a:stretch>
        </p:blipFill>
        <p:spPr>
          <a:xfrm>
            <a:off x="9941838" y="5268842"/>
            <a:ext cx="1943200" cy="36196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36" name="!!line2">
            <a:extLst>
              <a:ext uri="{FF2B5EF4-FFF2-40B4-BE49-F238E27FC236}">
                <a16:creationId xmlns:a16="http://schemas.microsoft.com/office/drawing/2014/main" id="{8C002B4E-A395-689D-3207-1994E5FEB52A}"/>
              </a:ext>
              <a:ext uri="{C183D7F6-B498-43B3-948B-1728B52AA6E4}">
                <adec:decorative xmlns:adec="http://schemas.microsoft.com/office/drawing/2017/decorative" val="1"/>
              </a:ext>
            </a:extLst>
          </p:cNvPr>
          <p:cNvCxnSpPr>
            <a:cxnSpLocks/>
          </p:cNvCxnSpPr>
          <p:nvPr/>
        </p:nvCxnSpPr>
        <p:spPr>
          <a:xfrm>
            <a:off x="588264" y="603407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3546A8B-5FD5-9718-69FF-F3D501C33AC8}"/>
              </a:ext>
            </a:extLst>
          </p:cNvPr>
          <p:cNvSpPr txBox="1">
            <a:spLocks/>
          </p:cNvSpPr>
          <p:nvPr/>
        </p:nvSpPr>
        <p:spPr>
          <a:xfrm>
            <a:off x="615696" y="6139460"/>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lang="en-US" sz="1200">
                <a:solidFill>
                  <a:srgbClr val="000000"/>
                </a:solidFill>
                <a:latin typeface="Segoe UI"/>
              </a:rPr>
              <a:t>7) Name your policy</a:t>
            </a:r>
            <a:endParaRPr lang="en-US" sz="1200" b="1">
              <a:solidFill>
                <a:srgbClr val="000000"/>
              </a:solidFill>
              <a:latin typeface="Segoe UI Semibold"/>
            </a:endParaRPr>
          </a:p>
        </p:txBody>
      </p:sp>
    </p:spTree>
    <p:extLst>
      <p:ext uri="{BB962C8B-B14F-4D97-AF65-F5344CB8AC3E}">
        <p14:creationId xmlns:p14="http://schemas.microsoft.com/office/powerpoint/2010/main" val="253023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A5A5E-E42A-C3D0-5BF1-388A7CF3FBF7}"/>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3B1F491-E370-F37E-512C-F78A5B3F2A34}"/>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lvl="0"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pitchFamily="2" charset="0"/>
                <a:cs typeface="Segoe Sans Display Semibold" pitchFamily="2" charset="0"/>
              </a:rPr>
              <a:t>Protect your sensitive information</a:t>
            </a:r>
          </a:p>
        </p:txBody>
      </p:sp>
      <p:sp>
        <p:nvSpPr>
          <p:cNvPr id="4" name="Rectangle: Rounded Corners 3">
            <a:extLst>
              <a:ext uri="{FF2B5EF4-FFF2-40B4-BE49-F238E27FC236}">
                <a16:creationId xmlns:a16="http://schemas.microsoft.com/office/drawing/2014/main" id="{950D25D2-4425-4563-C4C9-584333A32329}"/>
              </a:ext>
            </a:extLst>
          </p:cNvPr>
          <p:cNvSpPr/>
          <p:nvPr/>
        </p:nvSpPr>
        <p:spPr bwMode="auto">
          <a:xfrm>
            <a:off x="415116" y="2489755"/>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Business Premium or above</a:t>
            </a:r>
          </a:p>
        </p:txBody>
      </p:sp>
      <p:sp>
        <p:nvSpPr>
          <p:cNvPr id="5" name="Title 1">
            <a:extLst>
              <a:ext uri="{FF2B5EF4-FFF2-40B4-BE49-F238E27FC236}">
                <a16:creationId xmlns:a16="http://schemas.microsoft.com/office/drawing/2014/main" id="{495F5CF1-4A54-BC2D-7ED9-07C0E61146F6}"/>
              </a:ext>
            </a:extLst>
          </p:cNvPr>
          <p:cNvSpPr txBox="1">
            <a:spLocks/>
          </p:cNvSpPr>
          <p:nvPr/>
        </p:nvSpPr>
        <p:spPr>
          <a:xfrm>
            <a:off x="588264" y="433205"/>
            <a:ext cx="344728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800">
                <a:solidFill>
                  <a:srgbClr val="0078D4"/>
                </a:solidFill>
                <a:latin typeface="Segoe UI Semibold"/>
              </a:rPr>
              <a:t>Enable OneDrive and SharePoint labels</a:t>
            </a:r>
          </a:p>
        </p:txBody>
      </p:sp>
      <p:sp>
        <p:nvSpPr>
          <p:cNvPr id="6" name="Title 16">
            <a:extLst>
              <a:ext uri="{FF2B5EF4-FFF2-40B4-BE49-F238E27FC236}">
                <a16:creationId xmlns:a16="http://schemas.microsoft.com/office/drawing/2014/main" id="{7FA301BD-7942-7386-8962-A28FF06CC35D}"/>
              </a:ext>
            </a:extLst>
          </p:cNvPr>
          <p:cNvSpPr txBox="1">
            <a:spLocks/>
          </p:cNvSpPr>
          <p:nvPr/>
        </p:nvSpPr>
        <p:spPr>
          <a:xfrm>
            <a:off x="591291" y="1110398"/>
            <a:ext cx="344728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Recognize and enforce sensitivity labels on files stored in SharePoint and OneDrive. This allows documents to inherit labels from libraries.</a:t>
            </a:r>
          </a:p>
        </p:txBody>
      </p:sp>
      <p:sp>
        <p:nvSpPr>
          <p:cNvPr id="16" name="Rectangle: Rounded Corners 15">
            <a:extLst>
              <a:ext uri="{FF2B5EF4-FFF2-40B4-BE49-F238E27FC236}">
                <a16:creationId xmlns:a16="http://schemas.microsoft.com/office/drawing/2014/main" id="{DFF8E181-407D-C59C-333D-8A81D357A79F}"/>
              </a:ext>
              <a:ext uri="{C183D7F6-B498-43B3-948B-1728B52AA6E4}">
                <adec:decorative xmlns:adec="http://schemas.microsoft.com/office/drawing/2017/decorative" val="1"/>
              </a:ext>
            </a:extLst>
          </p:cNvPr>
          <p:cNvSpPr/>
          <p:nvPr/>
        </p:nvSpPr>
        <p:spPr bwMode="auto">
          <a:xfrm>
            <a:off x="415116" y="2865191"/>
            <a:ext cx="3787486" cy="3863600"/>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9039BC9C-0B44-2CA6-D49B-EDE5337FD101}"/>
              </a:ext>
            </a:extLst>
          </p:cNvPr>
          <p:cNvSpPr txBox="1"/>
          <p:nvPr/>
        </p:nvSpPr>
        <p:spPr>
          <a:xfrm>
            <a:off x="588264" y="3040030"/>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cxnSp>
        <p:nvCxnSpPr>
          <p:cNvPr id="19" name="!!line2">
            <a:extLst>
              <a:ext uri="{FF2B5EF4-FFF2-40B4-BE49-F238E27FC236}">
                <a16:creationId xmlns:a16="http://schemas.microsoft.com/office/drawing/2014/main" id="{EF250CA8-6EFA-6107-B25A-82BB8CDB5946}"/>
              </a:ext>
              <a:ext uri="{C183D7F6-B498-43B3-948B-1728B52AA6E4}">
                <adec:decorative xmlns:adec="http://schemas.microsoft.com/office/drawing/2017/decorative" val="1"/>
              </a:ext>
            </a:extLst>
          </p:cNvPr>
          <p:cNvCxnSpPr>
            <a:cxnSpLocks/>
          </p:cNvCxnSpPr>
          <p:nvPr/>
        </p:nvCxnSpPr>
        <p:spPr>
          <a:xfrm>
            <a:off x="588264" y="420835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453E8F7-FB10-43A0-E0EE-3C70D8192A26}"/>
              </a:ext>
            </a:extLst>
          </p:cNvPr>
          <p:cNvSpPr txBox="1">
            <a:spLocks/>
          </p:cNvSpPr>
          <p:nvPr/>
        </p:nvSpPr>
        <p:spPr>
          <a:xfrm>
            <a:off x="588264" y="3506210"/>
            <a:ext cx="3447288"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a:tabLst/>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purview.microsoft.com</a:t>
            </a:r>
            <a:endParaRPr kumimoji="0" lang="pl-PL" sz="1200" b="0" i="0" u="none" strike="noStrike" kern="1200" cap="none" spc="0" normalizeH="0" baseline="0" noProof="0">
              <a:ln>
                <a:noFill/>
              </a:ln>
              <a:solidFill>
                <a:srgbClr val="0078D4"/>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E74549A9-AAA3-4F27-BF74-AF648A0DCCEF}"/>
              </a:ext>
            </a:extLst>
          </p:cNvPr>
          <p:cNvSpPr txBox="1">
            <a:spLocks/>
          </p:cNvSpPr>
          <p:nvPr/>
        </p:nvSpPr>
        <p:spPr>
          <a:xfrm>
            <a:off x="591291" y="3900490"/>
            <a:ext cx="3447288"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2"/>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Go to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Solutions</a:t>
            </a:r>
            <a:r>
              <a:rPr kumimoji="0" lang="en-US" sz="1200" b="0" i="0" u="none" strike="noStrike" kern="1200" cap="none" spc="0" normalizeH="0" baseline="0" noProof="0">
                <a:ln>
                  <a:noFill/>
                </a:ln>
                <a:solidFill>
                  <a:srgbClr val="000000"/>
                </a:solidFill>
                <a:effectLst/>
                <a:uLnTx/>
                <a:uFillTx/>
                <a:latin typeface="Segoe UI"/>
                <a:ea typeface="+mn-ea"/>
                <a:cs typeface="+mn-cs"/>
              </a:rPr>
              <a:t> &gt;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Information</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protection</a:t>
            </a:r>
          </a:p>
        </p:txBody>
      </p:sp>
      <p:cxnSp>
        <p:nvCxnSpPr>
          <p:cNvPr id="25" name="!!line2">
            <a:extLst>
              <a:ext uri="{FF2B5EF4-FFF2-40B4-BE49-F238E27FC236}">
                <a16:creationId xmlns:a16="http://schemas.microsoft.com/office/drawing/2014/main" id="{69E796F6-8775-8AB1-554B-AE3EC341361A}"/>
              </a:ext>
              <a:ext uri="{C183D7F6-B498-43B3-948B-1728B52AA6E4}">
                <adec:decorative xmlns:adec="http://schemas.microsoft.com/office/drawing/2017/decorative" val="1"/>
              </a:ext>
            </a:extLst>
          </p:cNvPr>
          <p:cNvCxnSpPr>
            <a:cxnSpLocks/>
          </p:cNvCxnSpPr>
          <p:nvPr/>
        </p:nvCxnSpPr>
        <p:spPr>
          <a:xfrm>
            <a:off x="588264" y="3824102"/>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8" name="!!line2">
            <a:extLst>
              <a:ext uri="{FF2B5EF4-FFF2-40B4-BE49-F238E27FC236}">
                <a16:creationId xmlns:a16="http://schemas.microsoft.com/office/drawing/2014/main" id="{3C2270D2-B0D1-16B0-E9F4-34B531C1BA0D}"/>
              </a:ext>
              <a:ext uri="{C183D7F6-B498-43B3-948B-1728B52AA6E4}">
                <adec:decorative xmlns:adec="http://schemas.microsoft.com/office/drawing/2017/decorative" val="1"/>
              </a:ext>
            </a:extLst>
          </p:cNvPr>
          <p:cNvCxnSpPr>
            <a:cxnSpLocks/>
          </p:cNvCxnSpPr>
          <p:nvPr/>
        </p:nvCxnSpPr>
        <p:spPr>
          <a:xfrm>
            <a:off x="588264" y="3390911"/>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F9FE503-DB69-0DEA-BF9E-F9394226484A}"/>
              </a:ext>
            </a:extLst>
          </p:cNvPr>
          <p:cNvSpPr txBox="1">
            <a:spLocks/>
          </p:cNvSpPr>
          <p:nvPr/>
        </p:nvSpPr>
        <p:spPr>
          <a:xfrm>
            <a:off x="591291" y="4257699"/>
            <a:ext cx="3447288" cy="2215991"/>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arenR" startAt="3"/>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Under </a:t>
            </a:r>
            <a:r>
              <a:rPr kumimoji="0" lang="en-US" sz="1200" b="0" i="0" u="none" strike="noStrike" kern="1200" cap="none" spc="0" normalizeH="0" baseline="0" noProof="0">
                <a:ln>
                  <a:noFill/>
                </a:ln>
                <a:solidFill>
                  <a:srgbClr val="000000"/>
                </a:solidFill>
                <a:effectLst/>
                <a:uLnTx/>
                <a:uFillTx/>
                <a:latin typeface="Segoe UI Semibold"/>
                <a:ea typeface="+mn-ea"/>
                <a:cs typeface="+mn-cs"/>
              </a:rPr>
              <a:t>Sensitivity labels &gt; </a:t>
            </a:r>
            <a:r>
              <a:rPr lang="en-US" sz="1200">
                <a:solidFill>
                  <a:srgbClr val="000000"/>
                </a:solidFill>
                <a:latin typeface="Segoe UI"/>
              </a:rPr>
              <a:t>If you see the following message, Select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“Turn on now”:</a:t>
            </a:r>
          </a:p>
          <a:p>
            <a:pPr>
              <a:defRPr/>
            </a:pPr>
            <a:endParaRPr lang="en-US" sz="1200" i="1">
              <a:solidFill>
                <a:srgbClr val="000000"/>
              </a:solidFill>
              <a:latin typeface="Segoe UI"/>
              <a:ea typeface="Aptos" panose="020B0004020202020204" pitchFamily="34" charset="0"/>
              <a:cs typeface="Segoe UI"/>
            </a:endParaRPr>
          </a:p>
          <a:p>
            <a:pPr>
              <a:defRPr/>
            </a:pPr>
            <a:r>
              <a:rPr lang="en-US" sz="1200" i="1">
                <a:solidFill>
                  <a:srgbClr val="000000"/>
                </a:solidFill>
                <a:latin typeface="Segoe UI"/>
                <a:ea typeface="Aptos" panose="020B0004020202020204" pitchFamily="34" charset="0"/>
                <a:cs typeface="Segoe UI"/>
              </a:rPr>
              <a:t>“Your organization has not turned on the </a:t>
            </a:r>
            <a:br>
              <a:rPr lang="en-US" sz="1200" i="1">
                <a:latin typeface="Segoe UI" panose="020B0502040204020203" pitchFamily="34" charset="0"/>
                <a:ea typeface="Aptos" panose="020B0004020202020204" pitchFamily="34" charset="0"/>
              </a:rPr>
            </a:br>
            <a:r>
              <a:rPr lang="en-US" sz="1200" i="1">
                <a:solidFill>
                  <a:srgbClr val="000000"/>
                </a:solidFill>
                <a:latin typeface="Segoe UI"/>
                <a:ea typeface="Aptos" panose="020B0004020202020204" pitchFamily="34" charset="0"/>
                <a:cs typeface="Segoe UI"/>
              </a:rPr>
              <a:t>ability to process content in Office online files that have encrypted sensitivity labels applied and are stored in OneDrive and SharePoint. You can turn on here but note that additional configuration is required for Multi-Geo environments.”</a:t>
            </a:r>
          </a:p>
          <a:p>
            <a:pPr marR="0" lvl="0" algn="l" defTabSz="914400" rtl="0" eaLnBrk="1" fontAlgn="auto" latinLnBrk="0" hangingPunct="1">
              <a:lnSpc>
                <a:spcPct val="100000"/>
              </a:lnSpc>
              <a:spcBef>
                <a:spcPts val="0"/>
              </a:spcBef>
              <a:spcAft>
                <a:spcPts val="0"/>
              </a:spcAft>
              <a:buClrTx/>
              <a:buSzTx/>
              <a:tabLst/>
              <a:defRPr/>
            </a:pPr>
            <a:endParaRPr kumimoji="0" lang="en-US" sz="1200" b="0" i="1" u="none" strike="noStrike" kern="1200" cap="none" spc="0" normalizeH="0" baseline="0" noProof="0">
              <a:ln>
                <a:noFill/>
              </a:ln>
              <a:solidFill>
                <a:srgbClr val="000000"/>
              </a:solidFill>
              <a:effectLst/>
              <a:uLnTx/>
              <a:uFillTx/>
              <a:latin typeface="Segoe UI"/>
              <a:cs typeface="Segoe UI"/>
            </a:endParaRPr>
          </a:p>
          <a:p>
            <a:pPr marR="0" lvl="0" algn="l" defTabSz="914400" rtl="0" eaLnBrk="1" fontAlgn="auto" latinLnBrk="0" hangingPunct="1">
              <a:lnSpc>
                <a:spcPct val="100000"/>
              </a:lnSpc>
              <a:spcBef>
                <a:spcPts val="0"/>
              </a:spcBef>
              <a:spcAft>
                <a:spcPts val="0"/>
              </a:spcAft>
              <a:buClrTx/>
              <a:buSzTx/>
              <a:tabLst/>
              <a:defRPr/>
            </a:pPr>
            <a:r>
              <a:rPr kumimoji="0" lang="en-US" sz="1200" b="0" u="none" strike="noStrike" kern="1200" cap="none" spc="0" normalizeH="0" baseline="0" noProof="0">
                <a:ln>
                  <a:noFill/>
                </a:ln>
                <a:solidFill>
                  <a:srgbClr val="000000"/>
                </a:solidFill>
                <a:effectLst/>
                <a:uLnTx/>
                <a:uFillTx/>
                <a:latin typeface="Segoe UI"/>
                <a:cs typeface="Segoe UI"/>
              </a:rPr>
              <a:t>Note: If you do not see this banner, the feature is likely already enabled.</a:t>
            </a:r>
            <a:endParaRPr kumimoji="0" lang="en-US" sz="1200" b="0" u="none" strike="noStrike" kern="1200" cap="none" spc="0" normalizeH="0" baseline="0" noProof="0">
              <a:ln>
                <a:noFill/>
              </a:ln>
              <a:solidFill>
                <a:srgbClr val="000000"/>
              </a:solidFill>
              <a:effectLst/>
              <a:uLnTx/>
              <a:uFillTx/>
              <a:latin typeface="Segoe UI Semibold"/>
              <a:ea typeface="+mn-ea"/>
              <a:cs typeface="+mn-cs"/>
            </a:endParaRPr>
          </a:p>
        </p:txBody>
      </p:sp>
      <p:pic>
        <p:nvPicPr>
          <p:cNvPr id="2" name="Picture 1">
            <a:extLst>
              <a:ext uri="{FF2B5EF4-FFF2-40B4-BE49-F238E27FC236}">
                <a16:creationId xmlns:a16="http://schemas.microsoft.com/office/drawing/2014/main" id="{76BCD0A9-A5C2-373A-A7DC-3D8D9FDFCDA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90781" y="718553"/>
            <a:ext cx="3355848" cy="1891685"/>
          </a:xfrm>
          <a:prstGeom prst="roundRect">
            <a:avLst>
              <a:gd name="adj" fmla="val 2024"/>
            </a:avLst>
          </a:prstGeom>
          <a:noFill/>
          <a:ln>
            <a:solidFill>
              <a:schemeClr val="accent1"/>
            </a:solidFill>
          </a:ln>
          <a:effectLst>
            <a:outerShdw blurRad="50800" dist="25400" dir="2700000" algn="tl" rotWithShape="0">
              <a:prstClr val="black">
                <a:alpha val="20000"/>
              </a:prstClr>
            </a:outerShdw>
          </a:effectLst>
        </p:spPr>
      </p:pic>
      <p:sp>
        <p:nvSpPr>
          <p:cNvPr id="7" name="Oval 6">
            <a:extLst>
              <a:ext uri="{FF2B5EF4-FFF2-40B4-BE49-F238E27FC236}">
                <a16:creationId xmlns:a16="http://schemas.microsoft.com/office/drawing/2014/main" id="{66D0AFE3-51BF-74DB-4CC7-2A73626EFA1C}"/>
              </a:ext>
              <a:ext uri="{C183D7F6-B498-43B3-948B-1728B52AA6E4}">
                <adec:decorative xmlns:adec="http://schemas.microsoft.com/office/drawing/2017/decorative" val="0"/>
              </a:ext>
            </a:extLst>
          </p:cNvPr>
          <p:cNvSpPr/>
          <p:nvPr/>
        </p:nvSpPr>
        <p:spPr bwMode="auto">
          <a:xfrm>
            <a:off x="4990781" y="303824"/>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8" name="Oval 7">
            <a:extLst>
              <a:ext uri="{FF2B5EF4-FFF2-40B4-BE49-F238E27FC236}">
                <a16:creationId xmlns:a16="http://schemas.microsoft.com/office/drawing/2014/main" id="{D7A32970-ED45-84E4-4F61-5D40F1A2B5F7}"/>
              </a:ext>
              <a:ext uri="{C183D7F6-B498-43B3-948B-1728B52AA6E4}">
                <adec:decorative xmlns:adec="http://schemas.microsoft.com/office/drawing/2017/decorative" val="0"/>
              </a:ext>
            </a:extLst>
          </p:cNvPr>
          <p:cNvSpPr/>
          <p:nvPr/>
        </p:nvSpPr>
        <p:spPr bwMode="auto">
          <a:xfrm>
            <a:off x="5342006" y="303824"/>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pic>
        <p:nvPicPr>
          <p:cNvPr id="9" name="Picture 8">
            <a:extLst>
              <a:ext uri="{FF2B5EF4-FFF2-40B4-BE49-F238E27FC236}">
                <a16:creationId xmlns:a16="http://schemas.microsoft.com/office/drawing/2014/main" id="{1F4C2BB1-539A-0F03-3DF5-1D06033D6E95}"/>
              </a:ext>
              <a:ext uri="{C183D7F6-B498-43B3-948B-1728B52AA6E4}">
                <adec:decorative xmlns:adec="http://schemas.microsoft.com/office/drawing/2017/decorative" val="1"/>
              </a:ext>
            </a:extLst>
          </p:cNvPr>
          <p:cNvPicPr>
            <a:picLocks noChangeAspect="1"/>
          </p:cNvPicPr>
          <p:nvPr/>
        </p:nvPicPr>
        <p:blipFill>
          <a:blip r:embed="rId4"/>
          <a:srcRect l="5956" t="52542" r="81717" b="43430"/>
          <a:stretch>
            <a:fillRect/>
          </a:stretch>
        </p:blipFill>
        <p:spPr>
          <a:xfrm>
            <a:off x="5926789" y="1555159"/>
            <a:ext cx="2078673" cy="396399"/>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pic>
      <p:cxnSp>
        <p:nvCxnSpPr>
          <p:cNvPr id="11" name="Straight Arrow Connector 10">
            <a:extLst>
              <a:ext uri="{FF2B5EF4-FFF2-40B4-BE49-F238E27FC236}">
                <a16:creationId xmlns:a16="http://schemas.microsoft.com/office/drawing/2014/main" id="{2B56BDE2-0660-97D9-9F99-9666A0BE4655}"/>
              </a:ext>
              <a:ext uri="{C183D7F6-B498-43B3-948B-1728B52AA6E4}">
                <adec:decorative xmlns:adec="http://schemas.microsoft.com/office/drawing/2017/decorative" val="1"/>
              </a:ext>
            </a:extLst>
          </p:cNvPr>
          <p:cNvCxnSpPr>
            <a:cxnSpLocks/>
          </p:cNvCxnSpPr>
          <p:nvPr/>
        </p:nvCxnSpPr>
        <p:spPr>
          <a:xfrm flipH="1">
            <a:off x="5601459" y="1753397"/>
            <a:ext cx="306198" cy="0"/>
          </a:xfrm>
          <a:prstGeom prst="straightConnector1">
            <a:avLst/>
          </a:prstGeom>
          <a:ln w="25400">
            <a:solidFill>
              <a:srgbClr val="0078D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5B0BFDF3-3CD0-EDFF-4428-8DA8E9915CE3}"/>
              </a:ext>
            </a:extLst>
          </p:cNvPr>
          <p:cNvPicPr>
            <a:picLocks noChangeAspect="1"/>
          </p:cNvPicPr>
          <p:nvPr/>
        </p:nvPicPr>
        <p:blipFill>
          <a:blip r:embed="rId5"/>
          <a:stretch>
            <a:fillRect/>
          </a:stretch>
        </p:blipFill>
        <p:spPr>
          <a:xfrm>
            <a:off x="4990781" y="3163196"/>
            <a:ext cx="6357401" cy="3537040"/>
          </a:xfrm>
          <a:prstGeom prst="rect">
            <a:avLst/>
          </a:prstGeom>
          <a:ln>
            <a:solidFill>
              <a:schemeClr val="accent1"/>
            </a:solidFill>
          </a:ln>
        </p:spPr>
      </p:pic>
      <p:sp>
        <p:nvSpPr>
          <p:cNvPr id="27" name="Oval 26">
            <a:extLst>
              <a:ext uri="{FF2B5EF4-FFF2-40B4-BE49-F238E27FC236}">
                <a16:creationId xmlns:a16="http://schemas.microsoft.com/office/drawing/2014/main" id="{5A270CDC-93D4-AB6A-D3A3-D91443950C76}"/>
              </a:ext>
              <a:ext uri="{C183D7F6-B498-43B3-948B-1728B52AA6E4}">
                <adec:decorative xmlns:adec="http://schemas.microsoft.com/office/drawing/2017/decorative" val="0"/>
              </a:ext>
            </a:extLst>
          </p:cNvPr>
          <p:cNvSpPr/>
          <p:nvPr/>
        </p:nvSpPr>
        <p:spPr bwMode="auto">
          <a:xfrm>
            <a:off x="4957731" y="2804928"/>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3</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Rectangle 29">
            <a:extLst>
              <a:ext uri="{FF2B5EF4-FFF2-40B4-BE49-F238E27FC236}">
                <a16:creationId xmlns:a16="http://schemas.microsoft.com/office/drawing/2014/main" id="{942E7E72-DE1D-33A9-9D2E-DB7DD4E36BE1}"/>
              </a:ext>
              <a:ext uri="{C183D7F6-B498-43B3-948B-1728B52AA6E4}">
                <adec:decorative xmlns:adec="http://schemas.microsoft.com/office/drawing/2017/decorative" val="1"/>
              </a:ext>
            </a:extLst>
          </p:cNvPr>
          <p:cNvSpPr/>
          <p:nvPr/>
        </p:nvSpPr>
        <p:spPr bwMode="auto">
          <a:xfrm>
            <a:off x="6723790" y="3961049"/>
            <a:ext cx="4579517" cy="412647"/>
          </a:xfrm>
          <a:prstGeom prst="rect">
            <a:avLst/>
          </a:prstGeom>
          <a:noFill/>
          <a:ln w="25400">
            <a:gradFill flip="none" rotWithShape="1">
              <a:gsLst>
                <a:gs pos="20000">
                  <a:srgbClr val="0078D4"/>
                </a:gs>
                <a:gs pos="100000">
                  <a:srgbClr val="C03BC4"/>
                </a:gs>
              </a:gsLst>
              <a:lin ang="2700000" scaled="1"/>
              <a:tileRect/>
            </a:gradFill>
          </a:ln>
          <a:effectLst>
            <a:outerShdw blurRad="50800" dist="254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1684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6BEB1-6008-22A0-E3EF-3CF8DA40E0A0}"/>
            </a:ext>
          </a:extLst>
        </p:cNvPr>
        <p:cNvGrpSpPr/>
        <p:nvPr/>
      </p:nvGrpSpPr>
      <p:grpSpPr>
        <a:xfrm>
          <a:off x="0" y="0"/>
          <a:ext cx="0" cy="0"/>
          <a:chOff x="0" y="0"/>
          <a:chExt cx="0" cy="0"/>
        </a:xfrm>
      </p:grpSpPr>
      <p:sp>
        <p:nvSpPr>
          <p:cNvPr id="39" name="Title 16">
            <a:extLst>
              <a:ext uri="{FF2B5EF4-FFF2-40B4-BE49-F238E27FC236}">
                <a16:creationId xmlns:a16="http://schemas.microsoft.com/office/drawing/2014/main" id="{3DCADEBD-DD65-04B9-CF93-87CD1D152F62}"/>
              </a:ext>
            </a:extLst>
          </p:cNvPr>
          <p:cNvSpPr txBox="1">
            <a:spLocks/>
          </p:cNvSpPr>
          <p:nvPr/>
        </p:nvSpPr>
        <p:spPr>
          <a:xfrm>
            <a:off x="588264" y="974247"/>
            <a:ext cx="3614338"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Create Microsoft Purview DLP policies for Exchange, SharePoint, and OneDrive to prevent sharing of labeled content. These policies help enforce internal-only access by blocking external sharing, forwarding, or downloading of sensitive files and emails — ensuring consistent protection across Microsoft 365.</a:t>
            </a:r>
          </a:p>
        </p:txBody>
      </p:sp>
      <p:sp>
        <p:nvSpPr>
          <p:cNvPr id="40" name="Title 1">
            <a:extLst>
              <a:ext uri="{FF2B5EF4-FFF2-40B4-BE49-F238E27FC236}">
                <a16:creationId xmlns:a16="http://schemas.microsoft.com/office/drawing/2014/main" id="{2DC08B84-07C4-46FB-1977-91866B47ECD9}"/>
              </a:ext>
            </a:extLst>
          </p:cNvPr>
          <p:cNvSpPr txBox="1">
            <a:spLocks noGrp="1"/>
          </p:cNvSpPr>
          <p:nvPr>
            <p:ph type="title"/>
          </p:nvPr>
        </p:nvSpPr>
        <p:spPr>
          <a:xfrm>
            <a:off x="588264" y="519456"/>
            <a:ext cx="3447288"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Create and deploy DLP policies</a:t>
            </a:r>
          </a:p>
        </p:txBody>
      </p:sp>
      <p:sp>
        <p:nvSpPr>
          <p:cNvPr id="62" name="Rectangle: Rounded Corners 61">
            <a:extLst>
              <a:ext uri="{FF2B5EF4-FFF2-40B4-BE49-F238E27FC236}">
                <a16:creationId xmlns:a16="http://schemas.microsoft.com/office/drawing/2014/main" id="{AFD6A2CF-D2F7-6A68-0212-B5819E00D5B8}"/>
              </a:ext>
            </a:extLst>
          </p:cNvPr>
          <p:cNvSpPr/>
          <p:nvPr/>
        </p:nvSpPr>
        <p:spPr bwMode="auto">
          <a:xfrm>
            <a:off x="494970" y="2229257"/>
            <a:ext cx="3787486" cy="251278"/>
          </a:xfrm>
          <a:prstGeom prst="roundRect">
            <a:avLst>
              <a:gd name="adj" fmla="val 18696"/>
            </a:avLst>
          </a:prstGeom>
          <a:solidFill>
            <a:srgbClr val="8661C5"/>
          </a:solidFill>
          <a:effectLst/>
        </p:spPr>
        <p:txBody>
          <a:bodyPr wrap="square" lIns="0" tIns="45720" rIns="0" bIns="45720" rtlCol="0" anchor="ctr" anchorCtr="0">
            <a:noAutofit/>
          </a:bodyPr>
          <a:lstStyle/>
          <a:p>
            <a:pPr lvl="0" algn="ctr" defTabSz="932472" fontAlgn="base">
              <a:spcBef>
                <a:spcPct val="0"/>
              </a:spcBef>
              <a:spcAft>
                <a:spcPct val="0"/>
              </a:spcAft>
              <a:tabLst>
                <a:tab pos="2743200" algn="l"/>
              </a:tabLst>
              <a:defRPr/>
            </a:pPr>
            <a:r>
              <a:rPr lang="en-US" sz="1000" b="1">
                <a:ln w="3175">
                  <a:noFill/>
                </a:ln>
                <a:solidFill>
                  <a:schemeClr val="bg1"/>
                </a:solidFill>
                <a:latin typeface="Segoe Sans Display Semibold" pitchFamily="2" charset="0"/>
                <a:cs typeface="Segoe Sans Display Semibold" pitchFamily="2" charset="0"/>
              </a:rPr>
              <a:t>Available with Business Premium or above</a:t>
            </a:r>
          </a:p>
        </p:txBody>
      </p:sp>
      <p:sp>
        <p:nvSpPr>
          <p:cNvPr id="24" name="TextBox 23">
            <a:extLst>
              <a:ext uri="{FF2B5EF4-FFF2-40B4-BE49-F238E27FC236}">
                <a16:creationId xmlns:a16="http://schemas.microsoft.com/office/drawing/2014/main" id="{DC8CEF25-AF83-83EF-DB4B-333D3246BD98}"/>
              </a:ext>
            </a:extLst>
          </p:cNvPr>
          <p:cNvSpPr txBox="1">
            <a:spLocks/>
          </p:cNvSpPr>
          <p:nvPr/>
        </p:nvSpPr>
        <p:spPr>
          <a:xfrm>
            <a:off x="5899355" y="6635274"/>
            <a:ext cx="5985683"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Learn more on our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Design a data loss prevention policy</a:t>
            </a:r>
            <a:r>
              <a:rPr kumimoji="0" lang="en-US" sz="800" b="0" i="0" u="none" strike="noStrike" kern="1200" cap="none" spc="0" normalizeH="0" baseline="0" noProof="0">
                <a:ln>
                  <a:noFill/>
                </a:ln>
                <a:solidFill>
                  <a:srgbClr val="000000"/>
                </a:solidFill>
                <a:effectLst/>
                <a:uLnTx/>
                <a:uFillTx/>
                <a:latin typeface="Segoe UI"/>
                <a:ea typeface="+mn-ea"/>
                <a:cs typeface="+mn-cs"/>
              </a:rPr>
              <a:t>” and “</a:t>
            </a:r>
            <a:r>
              <a:rPr kumimoji="0" lang="en-US" sz="800" b="0" i="0" u="none" strike="noStrike" kern="1200" cap="none" spc="0" normalizeH="0" baseline="0" noProof="0">
                <a:ln>
                  <a:noFill/>
                </a:ln>
                <a:solidFill>
                  <a:srgbClr val="0078D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Create and Deploy data loss prevention policies</a:t>
            </a:r>
            <a:r>
              <a:rPr kumimoji="0" lang="en-US" sz="800" b="0" i="0" u="none" strike="noStrike" kern="1200" cap="none" spc="0" normalizeH="0" baseline="0" noProof="0">
                <a:ln>
                  <a:noFill/>
                </a:ln>
                <a:solidFill>
                  <a:srgbClr val="000000"/>
                </a:solidFill>
                <a:effectLst/>
                <a:uLnTx/>
                <a:uFillTx/>
                <a:latin typeface="Segoe UI"/>
                <a:ea typeface="+mn-ea"/>
                <a:cs typeface="+mn-cs"/>
              </a:rPr>
              <a:t>” pages</a:t>
            </a:r>
            <a:endParaRPr kumimoji="0" lang="en-US" sz="800" b="0" i="0" u="none" strike="noStrike" kern="1200" cap="none" spc="0" normalizeH="0" baseline="0" noProof="0">
              <a:ln>
                <a:noFill/>
              </a:ln>
              <a:solidFill>
                <a:srgbClr val="0078D4"/>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553D1AD0-03A8-D407-767F-97A0C18CFAA1}"/>
              </a:ext>
            </a:extLst>
          </p:cNvPr>
          <p:cNvSpPr/>
          <p:nvPr/>
        </p:nvSpPr>
        <p:spPr bwMode="auto">
          <a:xfrm>
            <a:off x="-1" y="0"/>
            <a:ext cx="4629873" cy="251278"/>
          </a:xfrm>
          <a:prstGeom prst="roundRect">
            <a:avLst>
              <a:gd name="adj" fmla="val 0"/>
            </a:avLst>
          </a:prstGeom>
          <a:solidFill>
            <a:schemeClr val="accent1"/>
          </a:solidFill>
          <a:effectLst/>
        </p:spPr>
        <p:txBody>
          <a:bodyPr wrap="square" lIns="73152" tIns="45720" rIns="73152" bIns="45720" rtlCol="0" anchor="ctr" anchorCtr="0">
            <a:noAutofit/>
          </a:bodyPr>
          <a:lstStyle/>
          <a:p>
            <a:pPr algn="ctr" defTabSz="932472" fontAlgn="base">
              <a:spcBef>
                <a:spcPct val="0"/>
              </a:spcBef>
              <a:spcAft>
                <a:spcPct val="0"/>
              </a:spcAft>
              <a:tabLst>
                <a:tab pos="2743200" algn="l"/>
              </a:tabLst>
              <a:defRPr/>
            </a:pPr>
            <a:r>
              <a:rPr lang="en-US" sz="1200" b="1">
                <a:ln w="3175">
                  <a:noFill/>
                </a:ln>
                <a:gradFill>
                  <a:gsLst>
                    <a:gs pos="38000">
                      <a:srgbClr val="FFFFFF"/>
                    </a:gs>
                    <a:gs pos="53933">
                      <a:srgbClr val="FFFFFF"/>
                    </a:gs>
                  </a:gsLst>
                  <a:path path="circle">
                    <a:fillToRect l="100000" b="100000"/>
                  </a:path>
                </a:gradFill>
                <a:latin typeface="Segoe Sans Display Semibold"/>
                <a:cs typeface="Segoe Sans Display Semibold"/>
              </a:rPr>
              <a:t>Block sharing of sensitive information</a:t>
            </a:r>
          </a:p>
        </p:txBody>
      </p:sp>
      <p:sp>
        <p:nvSpPr>
          <p:cNvPr id="44" name="Rectangle: Rounded Corners 43">
            <a:extLst>
              <a:ext uri="{FF2B5EF4-FFF2-40B4-BE49-F238E27FC236}">
                <a16:creationId xmlns:a16="http://schemas.microsoft.com/office/drawing/2014/main" id="{5A7497A4-DF10-029D-4515-42E52D30AC5E}"/>
              </a:ext>
              <a:ext uri="{C183D7F6-B498-43B3-948B-1728B52AA6E4}">
                <adec:decorative xmlns:adec="http://schemas.microsoft.com/office/drawing/2017/decorative" val="1"/>
              </a:ext>
            </a:extLst>
          </p:cNvPr>
          <p:cNvSpPr/>
          <p:nvPr/>
        </p:nvSpPr>
        <p:spPr bwMode="auto">
          <a:xfrm>
            <a:off x="225569" y="2615315"/>
            <a:ext cx="4281377" cy="4220651"/>
          </a:xfrm>
          <a:prstGeom prst="roundRect">
            <a:avLst>
              <a:gd name="adj" fmla="val 172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67DE34A9-2B16-BAB9-5BB1-3C46B82C2B82}"/>
              </a:ext>
            </a:extLst>
          </p:cNvPr>
          <p:cNvSpPr txBox="1"/>
          <p:nvPr/>
        </p:nvSpPr>
        <p:spPr>
          <a:xfrm>
            <a:off x="608270" y="2751464"/>
            <a:ext cx="3438143" cy="193899"/>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How to do it</a:t>
            </a:r>
          </a:p>
        </p:txBody>
      </p:sp>
      <p:sp>
        <p:nvSpPr>
          <p:cNvPr id="48" name="TextBox 47">
            <a:extLst>
              <a:ext uri="{FF2B5EF4-FFF2-40B4-BE49-F238E27FC236}">
                <a16:creationId xmlns:a16="http://schemas.microsoft.com/office/drawing/2014/main" id="{DC5901FA-7AA8-EA69-B722-A11530AA6EAB}"/>
              </a:ext>
            </a:extLst>
          </p:cNvPr>
          <p:cNvSpPr txBox="1">
            <a:spLocks/>
          </p:cNvSpPr>
          <p:nvPr/>
        </p:nvSpPr>
        <p:spPr>
          <a:xfrm>
            <a:off x="445239" y="3267339"/>
            <a:ext cx="3447288"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28600" indent="-228600">
              <a:buFont typeface="+mj-lt"/>
              <a:buAutoNum type="arabicParenR"/>
              <a:defRPr/>
            </a:pPr>
            <a:r>
              <a:rPr kumimoji="0" lang="pl-PL" sz="1200" b="0" i="0" u="none" strike="noStrike" kern="1200" cap="none" spc="0" normalizeH="0" baseline="0" noProof="0">
                <a:ln>
                  <a:noFill/>
                </a:ln>
                <a:solidFill>
                  <a:srgbClr val="000000"/>
                </a:solidFill>
                <a:effectLst/>
                <a:uLnTx/>
                <a:uFillTx/>
                <a:latin typeface="Segoe UI"/>
                <a:ea typeface="+mn-ea"/>
                <a:cs typeface="+mn-cs"/>
              </a:rPr>
              <a:t>Go to </a:t>
            </a:r>
            <a:r>
              <a:rPr kumimoji="0" lang="pl-PL" sz="1200" b="0" i="0" u="none" strike="noStrike" kern="1200" cap="none" spc="0" normalizeH="0" baseline="0" noProof="0">
                <a:ln>
                  <a:noFill/>
                </a:ln>
                <a:solidFill>
                  <a:srgbClr val="0078D4"/>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purview.microsoft.com</a:t>
            </a:r>
            <a:r>
              <a:rPr kumimoji="0" lang="en-US" sz="1200" b="0" i="0" u="none" strike="noStrike" kern="1200" cap="none" spc="0" normalizeH="0" baseline="0" noProof="0">
                <a:ln>
                  <a:noFill/>
                </a:ln>
                <a:solidFill>
                  <a:srgbClr val="0078D4"/>
                </a:solidFill>
                <a:effectLst/>
                <a:uLnTx/>
                <a:uFillTx/>
                <a:latin typeface="Segoe UI"/>
                <a:ea typeface="+mn-ea"/>
                <a:cs typeface="+mn-cs"/>
              </a:rPr>
              <a:t> &gt;</a:t>
            </a:r>
            <a:r>
              <a:rPr lang="en-US" sz="1200">
                <a:solidFill>
                  <a:srgbClr val="000000"/>
                </a:solidFill>
                <a:latin typeface="Segoe UI"/>
              </a:rPr>
              <a:t>Go to </a:t>
            </a:r>
            <a:r>
              <a:rPr lang="en-US" sz="1200">
                <a:solidFill>
                  <a:srgbClr val="000000"/>
                </a:solidFill>
                <a:latin typeface="Segoe UI Semibold"/>
              </a:rPr>
              <a:t>Solutions</a:t>
            </a:r>
            <a:r>
              <a:rPr lang="en-US" sz="1200">
                <a:solidFill>
                  <a:srgbClr val="000000"/>
                </a:solidFill>
                <a:latin typeface="Segoe UI"/>
              </a:rPr>
              <a:t> &gt; </a:t>
            </a:r>
            <a:r>
              <a:rPr lang="en-US" sz="1200">
                <a:solidFill>
                  <a:srgbClr val="000000"/>
                </a:solidFill>
                <a:latin typeface="Segoe UI Semibold"/>
              </a:rPr>
              <a:t>Data Loss Prevention</a:t>
            </a:r>
            <a:endParaRPr lang="en-US" sz="1400">
              <a:solidFill>
                <a:srgbClr val="000000"/>
              </a:solidFill>
              <a:latin typeface="Segoe UI Semibold"/>
            </a:endParaRPr>
          </a:p>
        </p:txBody>
      </p:sp>
      <p:sp>
        <p:nvSpPr>
          <p:cNvPr id="51" name="TextBox 50">
            <a:extLst>
              <a:ext uri="{FF2B5EF4-FFF2-40B4-BE49-F238E27FC236}">
                <a16:creationId xmlns:a16="http://schemas.microsoft.com/office/drawing/2014/main" id="{DBB3293F-3EBF-E6DB-9A2D-C89144693CA8}"/>
              </a:ext>
            </a:extLst>
          </p:cNvPr>
          <p:cNvSpPr txBox="1">
            <a:spLocks/>
          </p:cNvSpPr>
          <p:nvPr/>
        </p:nvSpPr>
        <p:spPr>
          <a:xfrm>
            <a:off x="450040" y="4308168"/>
            <a:ext cx="3752562" cy="184666"/>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kumimoji="0" lang="en-US" sz="1200" b="0" i="0" u="none" strike="noStrike" kern="1200" cap="none" spc="0" normalizeH="0" baseline="0" noProof="0">
                <a:ln>
                  <a:noFill/>
                </a:ln>
                <a:solidFill>
                  <a:srgbClr val="000000"/>
                </a:solidFill>
                <a:effectLst/>
                <a:uLnTx/>
                <a:uFillTx/>
                <a:latin typeface="Segoe UI"/>
                <a:ea typeface="+mn-ea"/>
                <a:cs typeface="+mn-cs"/>
              </a:rPr>
              <a:t>3)  Choose template: </a:t>
            </a:r>
            <a:r>
              <a:rPr lang="en-US" sz="1200">
                <a:solidFill>
                  <a:srgbClr val="000000"/>
                </a:solidFill>
                <a:latin typeface="Segoe UI Semibold"/>
              </a:rPr>
              <a:t>Custom policy </a:t>
            </a:r>
            <a:r>
              <a:rPr lang="en-US" sz="1200">
                <a:solidFill>
                  <a:srgbClr val="000000"/>
                </a:solidFill>
                <a:latin typeface="Segoe UI"/>
              </a:rPr>
              <a:t>and name Policy</a:t>
            </a:r>
            <a:endParaRPr lang="en-US" sz="1200">
              <a:solidFill>
                <a:srgbClr val="000000"/>
              </a:solidFill>
              <a:latin typeface="Segoe UI Semibold"/>
            </a:endParaRPr>
          </a:p>
        </p:txBody>
      </p:sp>
      <p:cxnSp>
        <p:nvCxnSpPr>
          <p:cNvPr id="52" name="!!line2">
            <a:extLst>
              <a:ext uri="{FF2B5EF4-FFF2-40B4-BE49-F238E27FC236}">
                <a16:creationId xmlns:a16="http://schemas.microsoft.com/office/drawing/2014/main" id="{1EA1D4A6-62DF-CC7A-FC82-F4EEFDC3C6AD}"/>
              </a:ext>
              <a:ext uri="{C183D7F6-B498-43B3-948B-1728B52AA6E4}">
                <adec:decorative xmlns:adec="http://schemas.microsoft.com/office/drawing/2017/decorative" val="1"/>
              </a:ext>
            </a:extLst>
          </p:cNvPr>
          <p:cNvCxnSpPr>
            <a:cxnSpLocks/>
          </p:cNvCxnSpPr>
          <p:nvPr/>
        </p:nvCxnSpPr>
        <p:spPr>
          <a:xfrm>
            <a:off x="608270" y="3676671"/>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3" name="!!line2">
            <a:extLst>
              <a:ext uri="{FF2B5EF4-FFF2-40B4-BE49-F238E27FC236}">
                <a16:creationId xmlns:a16="http://schemas.microsoft.com/office/drawing/2014/main" id="{7BC42066-35D1-4372-524A-8253C8CB2B5E}"/>
              </a:ext>
              <a:ext uri="{C183D7F6-B498-43B3-948B-1728B52AA6E4}">
                <adec:decorative xmlns:adec="http://schemas.microsoft.com/office/drawing/2017/decorative" val="1"/>
              </a:ext>
            </a:extLst>
          </p:cNvPr>
          <p:cNvCxnSpPr>
            <a:cxnSpLocks/>
          </p:cNvCxnSpPr>
          <p:nvPr/>
        </p:nvCxnSpPr>
        <p:spPr>
          <a:xfrm>
            <a:off x="608270" y="4230185"/>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57" name="!!line2">
            <a:extLst>
              <a:ext uri="{FF2B5EF4-FFF2-40B4-BE49-F238E27FC236}">
                <a16:creationId xmlns:a16="http://schemas.microsoft.com/office/drawing/2014/main" id="{8C5FFA33-E929-61E3-C92A-F2BE64513480}"/>
              </a:ext>
              <a:ext uri="{C183D7F6-B498-43B3-948B-1728B52AA6E4}">
                <adec:decorative xmlns:adec="http://schemas.microsoft.com/office/drawing/2017/decorative" val="1"/>
              </a:ext>
            </a:extLst>
          </p:cNvPr>
          <p:cNvCxnSpPr>
            <a:cxnSpLocks/>
          </p:cNvCxnSpPr>
          <p:nvPr/>
        </p:nvCxnSpPr>
        <p:spPr>
          <a:xfrm>
            <a:off x="608270" y="3102345"/>
            <a:ext cx="3447288" cy="0"/>
          </a:xfrm>
          <a:prstGeom prst="line">
            <a:avLst/>
          </a:prstGeom>
          <a:ln w="12700" cap="rnd">
            <a:solidFill>
              <a:schemeClr val="accent1"/>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C47A173F-0F81-99F7-887F-BFEF815F7A48}"/>
              </a:ext>
            </a:extLst>
          </p:cNvPr>
          <p:cNvSpPr txBox="1">
            <a:spLocks/>
          </p:cNvSpPr>
          <p:nvPr/>
        </p:nvSpPr>
        <p:spPr>
          <a:xfrm>
            <a:off x="468986" y="3741290"/>
            <a:ext cx="3852894" cy="40011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2)  Go to Policies &gt;</a:t>
            </a:r>
            <a:r>
              <a:rPr kumimoji="0" lang="en-US" sz="1400" b="0" i="0" u="none" strike="noStrike" kern="1200" cap="none" spc="0" normalizeH="0" baseline="0" noProof="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Semibold"/>
                <a:ea typeface="+mn-ea"/>
                <a:cs typeface="+mn-cs"/>
              </a:rPr>
              <a:t>+Create policy &gt; Data stored in connected sources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cxnSp>
        <p:nvCxnSpPr>
          <p:cNvPr id="59" name="!!line2">
            <a:extLst>
              <a:ext uri="{FF2B5EF4-FFF2-40B4-BE49-F238E27FC236}">
                <a16:creationId xmlns:a16="http://schemas.microsoft.com/office/drawing/2014/main" id="{85089A36-0E04-9713-12D6-72B4037B9ED9}"/>
              </a:ext>
              <a:ext uri="{C183D7F6-B498-43B3-948B-1728B52AA6E4}">
                <adec:decorative xmlns:adec="http://schemas.microsoft.com/office/drawing/2017/decorative" val="1"/>
              </a:ext>
            </a:extLst>
          </p:cNvPr>
          <p:cNvCxnSpPr>
            <a:cxnSpLocks/>
          </p:cNvCxnSpPr>
          <p:nvPr/>
        </p:nvCxnSpPr>
        <p:spPr>
          <a:xfrm>
            <a:off x="548019" y="5309422"/>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4658721-8C6C-BC7E-3EB7-0509CC0EAF07}"/>
              </a:ext>
            </a:extLst>
          </p:cNvPr>
          <p:cNvSpPr txBox="1">
            <a:spLocks/>
          </p:cNvSpPr>
          <p:nvPr/>
        </p:nvSpPr>
        <p:spPr>
          <a:xfrm>
            <a:off x="477721" y="5456687"/>
            <a:ext cx="3844159" cy="923330"/>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5)  Create rule and define:</a:t>
            </a:r>
          </a:p>
          <a:p>
            <a:pPr marL="685800" lvl="1" indent="-228600">
              <a:buFont typeface="Arial" panose="020B0604020202020204" pitchFamily="34" charset="0"/>
              <a:buChar char="•"/>
              <a:defRPr/>
            </a:pPr>
            <a:r>
              <a:rPr lang="en-US" sz="1200">
                <a:solidFill>
                  <a:srgbClr val="000000"/>
                </a:solidFill>
                <a:latin typeface="Segoe UI"/>
              </a:rPr>
              <a:t>Conditions: content is labeled </a:t>
            </a:r>
            <a:r>
              <a:rPr lang="en-US" sz="1200">
                <a:solidFill>
                  <a:srgbClr val="000000"/>
                </a:solidFill>
                <a:latin typeface="Segoe UI Semibold"/>
              </a:rPr>
              <a:t>Confidential/</a:t>
            </a:r>
            <a:r>
              <a:rPr lang="en-US" sz="1200" err="1">
                <a:solidFill>
                  <a:srgbClr val="000000"/>
                </a:solidFill>
                <a:latin typeface="Segoe UI Semibold"/>
              </a:rPr>
              <a:t>AllEmployees</a:t>
            </a:r>
            <a:endParaRPr lang="en-US" sz="1200">
              <a:solidFill>
                <a:srgbClr val="000000"/>
              </a:solidFill>
              <a:latin typeface="Segoe UI"/>
            </a:endParaRPr>
          </a:p>
          <a:p>
            <a:pPr marL="685800" lvl="1" indent="-228600">
              <a:buFont typeface="Arial" panose="020B0604020202020204" pitchFamily="34" charset="0"/>
              <a:buChar char="•"/>
              <a:defRPr/>
            </a:pPr>
            <a:r>
              <a:rPr lang="en-US" sz="1200">
                <a:solidFill>
                  <a:srgbClr val="000000"/>
                </a:solidFill>
                <a:latin typeface="Segoe UI"/>
              </a:rPr>
              <a:t>Actions: Block sharing with people </a:t>
            </a:r>
            <a:r>
              <a:rPr lang="en-US" sz="1200">
                <a:solidFill>
                  <a:srgbClr val="000000"/>
                </a:solidFill>
                <a:latin typeface="Segoe UI Semibold"/>
              </a:rPr>
              <a:t>outside the organization</a:t>
            </a:r>
          </a:p>
        </p:txBody>
      </p:sp>
      <p:cxnSp>
        <p:nvCxnSpPr>
          <p:cNvPr id="61" name="!!line2">
            <a:extLst>
              <a:ext uri="{FF2B5EF4-FFF2-40B4-BE49-F238E27FC236}">
                <a16:creationId xmlns:a16="http://schemas.microsoft.com/office/drawing/2014/main" id="{56A0749B-4147-5E4E-A55D-40F11D28D9BA}"/>
              </a:ext>
              <a:ext uri="{C183D7F6-B498-43B3-948B-1728B52AA6E4}">
                <adec:decorative xmlns:adec="http://schemas.microsoft.com/office/drawing/2017/decorative" val="1"/>
              </a:ext>
            </a:extLst>
          </p:cNvPr>
          <p:cNvCxnSpPr>
            <a:cxnSpLocks/>
          </p:cNvCxnSpPr>
          <p:nvPr/>
        </p:nvCxnSpPr>
        <p:spPr>
          <a:xfrm>
            <a:off x="599125" y="4620218"/>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DFF88EE-6558-A9E1-A48D-5FE004DF3B98}"/>
              </a:ext>
            </a:extLst>
          </p:cNvPr>
          <p:cNvSpPr txBox="1">
            <a:spLocks/>
          </p:cNvSpPr>
          <p:nvPr/>
        </p:nvSpPr>
        <p:spPr>
          <a:xfrm>
            <a:off x="468986" y="4682484"/>
            <a:ext cx="3752562" cy="553998"/>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lvl="0">
              <a:spcAft>
                <a:spcPts val="300"/>
              </a:spcAft>
              <a:defRPr/>
            </a:pPr>
            <a:r>
              <a:rPr lang="en-US" sz="1200">
                <a:solidFill>
                  <a:srgbClr val="000000"/>
                </a:solidFill>
                <a:latin typeface="Segoe UI"/>
              </a:rPr>
              <a:t>4)</a:t>
            </a:r>
            <a:r>
              <a:rPr kumimoji="0" lang="en-US" sz="1200" b="0" i="0" u="none" strike="noStrike" kern="1200" cap="none" spc="0" normalizeH="0" baseline="0" noProof="0">
                <a:ln>
                  <a:noFill/>
                </a:ln>
                <a:solidFill>
                  <a:srgbClr val="000000"/>
                </a:solidFill>
                <a:effectLst/>
                <a:uLnTx/>
                <a:uFillTx/>
                <a:latin typeface="Segoe UI"/>
                <a:ea typeface="+mn-ea"/>
                <a:cs typeface="+mn-cs"/>
              </a:rPr>
              <a:t>  Choose locations: </a:t>
            </a:r>
            <a:r>
              <a:rPr lang="en-US" sz="1200">
                <a:solidFill>
                  <a:srgbClr val="000000"/>
                </a:solidFill>
                <a:latin typeface="Segoe UI"/>
              </a:rPr>
              <a:t>Policy 1:</a:t>
            </a:r>
            <a:r>
              <a:rPr kumimoji="0" lang="en-US" sz="1200" b="0" i="0" u="none" strike="noStrike" kern="1200" cap="none" spc="0" normalizeH="0" baseline="0" noProof="0">
                <a:ln>
                  <a:noFill/>
                </a:ln>
                <a:solidFill>
                  <a:srgbClr val="000000"/>
                </a:solidFill>
                <a:effectLst/>
                <a:uLnTx/>
                <a:uFillTx/>
                <a:latin typeface="Segoe UI"/>
                <a:ea typeface="+mn-ea"/>
                <a:cs typeface="+mn-cs"/>
              </a:rPr>
              <a:t> </a:t>
            </a:r>
            <a:r>
              <a:rPr lang="en-US" sz="1200">
                <a:solidFill>
                  <a:srgbClr val="000000"/>
                </a:solidFill>
                <a:latin typeface="Segoe UI Semibold"/>
              </a:rPr>
              <a:t>Exchange email; </a:t>
            </a:r>
            <a:r>
              <a:rPr lang="en-US" sz="1200">
                <a:solidFill>
                  <a:srgbClr val="000000"/>
                </a:solidFill>
                <a:latin typeface="Segoe UI"/>
              </a:rPr>
              <a:t>Policy 2: </a:t>
            </a:r>
            <a:r>
              <a:rPr lang="en-US" sz="1200">
                <a:solidFill>
                  <a:srgbClr val="000000"/>
                </a:solidFill>
                <a:latin typeface="Segoe UI Semibold"/>
              </a:rPr>
              <a:t>SharePoint sites, OneDrive accounts [Best practice is to have separate DLP policy for Exchange]</a:t>
            </a:r>
          </a:p>
        </p:txBody>
      </p:sp>
      <p:cxnSp>
        <p:nvCxnSpPr>
          <p:cNvPr id="64" name="!!line2">
            <a:extLst>
              <a:ext uri="{FF2B5EF4-FFF2-40B4-BE49-F238E27FC236}">
                <a16:creationId xmlns:a16="http://schemas.microsoft.com/office/drawing/2014/main" id="{959FCEF4-CA6E-F325-DF67-EAA3BE74BC7D}"/>
              </a:ext>
              <a:ext uri="{C183D7F6-B498-43B3-948B-1728B52AA6E4}">
                <adec:decorative xmlns:adec="http://schemas.microsoft.com/office/drawing/2017/decorative" val="1"/>
              </a:ext>
            </a:extLst>
          </p:cNvPr>
          <p:cNvCxnSpPr>
            <a:cxnSpLocks/>
          </p:cNvCxnSpPr>
          <p:nvPr/>
        </p:nvCxnSpPr>
        <p:spPr>
          <a:xfrm>
            <a:off x="599125" y="6465294"/>
            <a:ext cx="3447288"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BD483F7-F2DD-3F83-A889-8D1A66596B2A}"/>
              </a:ext>
            </a:extLst>
          </p:cNvPr>
          <p:cNvSpPr txBox="1">
            <a:spLocks/>
          </p:cNvSpPr>
          <p:nvPr/>
        </p:nvSpPr>
        <p:spPr>
          <a:xfrm>
            <a:off x="445239" y="6530252"/>
            <a:ext cx="3844159" cy="184666"/>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6)  Select Policy mode: </a:t>
            </a:r>
            <a:r>
              <a:rPr lang="en-US" sz="1200">
                <a:solidFill>
                  <a:srgbClr val="000000"/>
                </a:solidFill>
                <a:latin typeface="Segoe UI Semibold"/>
              </a:rPr>
              <a:t>Turn on the policy immediately</a:t>
            </a:r>
          </a:p>
        </p:txBody>
      </p:sp>
      <p:pic>
        <p:nvPicPr>
          <p:cNvPr id="4" name="Microsoft Purview and 1 more page - Work 4 - Microsoft​ Edge 2025-07-16 01-24-33">
            <a:hlinkClick r:id="" action="ppaction://media"/>
            <a:extLst>
              <a:ext uri="{FF2B5EF4-FFF2-40B4-BE49-F238E27FC236}">
                <a16:creationId xmlns:a16="http://schemas.microsoft.com/office/drawing/2014/main" id="{5CCC08EA-F7DD-7B64-09C6-2F8FD5F19424}"/>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629872" y="827233"/>
            <a:ext cx="7562128" cy="4792898"/>
          </a:xfrm>
          <a:prstGeom prst="rect">
            <a:avLst/>
          </a:prstGeom>
          <a:ln>
            <a:solidFill>
              <a:schemeClr val="accent1"/>
            </a:solidFill>
          </a:ln>
        </p:spPr>
      </p:pic>
    </p:spTree>
    <p:extLst>
      <p:ext uri="{BB962C8B-B14F-4D97-AF65-F5344CB8AC3E}">
        <p14:creationId xmlns:p14="http://schemas.microsoft.com/office/powerpoint/2010/main" val="795468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3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1_Microsoft 365 Copilot Template">
  <a:themeElements>
    <a:clrScheme name="Microsoft 365 Copilot">
      <a:dk1>
        <a:srgbClr val="091F2C"/>
      </a:dk1>
      <a:lt1>
        <a:srgbClr val="FFFFFF"/>
      </a:lt1>
      <a:dk2>
        <a:srgbClr val="000000"/>
      </a:dk2>
      <a:lt2>
        <a:srgbClr val="FFF8F5"/>
      </a:lt2>
      <a:accent1>
        <a:srgbClr val="0078D4"/>
      </a:accent1>
      <a:accent2>
        <a:srgbClr val="C03BC4"/>
      </a:accent2>
      <a:accent3>
        <a:srgbClr val="FFA38B"/>
      </a:accent3>
      <a:accent4>
        <a:srgbClr val="8661C5"/>
      </a:accent4>
      <a:accent5>
        <a:srgbClr val="8DC8E8"/>
      </a:accent5>
      <a:accent6>
        <a:srgbClr val="FF5C39"/>
      </a:accent6>
      <a:hlink>
        <a:srgbClr val="0078D4"/>
      </a:hlink>
      <a:folHlink>
        <a:srgbClr val="C03BC4"/>
      </a:folHlink>
    </a:clrScheme>
    <a:fontScheme name="FantasyxMS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37823CB9-DC0F-DE49-A7F7-325A4228CCF9}" vid="{6CB80000-F9EA-4D40-9817-2B5CD0D7D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B69B3C92A673B448C443D4E16058241" ma:contentTypeVersion="16" ma:contentTypeDescription="Create a new document." ma:contentTypeScope="" ma:versionID="625793e249e8cc0f9a1f0c4205ae7574">
  <xsd:schema xmlns:xsd="http://www.w3.org/2001/XMLSchema" xmlns:xs="http://www.w3.org/2001/XMLSchema" xmlns:p="http://schemas.microsoft.com/office/2006/metadata/properties" xmlns:ns1="http://schemas.microsoft.com/sharepoint/v3" xmlns:ns2="26b0a106-5fdf-4d07-9909-bc0a9c70dfd7" xmlns:ns3="63fc2c44-3858-46ac-80c7-e65edd472330" targetNamespace="http://schemas.microsoft.com/office/2006/metadata/properties" ma:root="true" ma:fieldsID="911d5aaa4fc98261740bdaf10d735584" ns1:_="" ns2:_="" ns3:_="">
    <xsd:import namespace="http://schemas.microsoft.com/sharepoint/v3"/>
    <xsd:import namespace="26b0a106-5fdf-4d07-9909-bc0a9c70dfd7"/>
    <xsd:import namespace="63fc2c44-3858-46ac-80c7-e65edd47233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b0a106-5fdf-4d07-9909-bc0a9c70dfd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BillingMetadata" ma:index="23"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3fc2c44-3858-46ac-80c7-e65edd472330"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26b0a106-5fdf-4d07-9909-bc0a9c70dfd7">
      <Terms xmlns="http://schemas.microsoft.com/office/infopath/2007/PartnerControls"/>
    </lcf76f155ced4ddcb4097134ff3c332f>
    <_ip_UnifiedCompliancePolicyProperties xmlns="http://schemas.microsoft.com/sharepoint/v3" xsi:nil="true"/>
  </documentManagement>
</p:properties>
</file>

<file path=customXml/itemProps1.xml><?xml version="1.0" encoding="utf-8"?>
<ds:datastoreItem xmlns:ds="http://schemas.openxmlformats.org/officeDocument/2006/customXml" ds:itemID="{AD61B392-E7CD-41C3-8A09-FB82767BF590}">
  <ds:schemaRefs>
    <ds:schemaRef ds:uri="http://schemas.microsoft.com/sharepoint/v3/contenttype/forms"/>
  </ds:schemaRefs>
</ds:datastoreItem>
</file>

<file path=customXml/itemProps2.xml><?xml version="1.0" encoding="utf-8"?>
<ds:datastoreItem xmlns:ds="http://schemas.openxmlformats.org/officeDocument/2006/customXml" ds:itemID="{0513E16B-7D20-4094-BD90-F1947E0E9B22}">
  <ds:schemaRefs>
    <ds:schemaRef ds:uri="26b0a106-5fdf-4d07-9909-bc0a9c70dfd7"/>
    <ds:schemaRef ds:uri="63fc2c44-3858-46ac-80c7-e65edd4723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7D0C83E-85B6-467A-B8F6-E912807AB5B6}">
  <ds:schemaRefs>
    <ds:schemaRef ds:uri="http://schemas.microsoft.com/office/2006/documentManagement/types"/>
    <ds:schemaRef ds:uri="63fc2c44-3858-46ac-80c7-e65edd472330"/>
    <ds:schemaRef ds:uri="http://purl.org/dc/terms/"/>
    <ds:schemaRef ds:uri="http://purl.org/dc/dcmitype/"/>
    <ds:schemaRef ds:uri="http://www.w3.org/XML/1998/namespace"/>
    <ds:schemaRef ds:uri="26b0a106-5fdf-4d07-9909-bc0a9c70dfd7"/>
    <ds:schemaRef ds:uri="http://schemas.microsoft.com/sharepoint/v3"/>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40</TotalTime>
  <Words>3238</Words>
  <Application>Microsoft Office PowerPoint</Application>
  <PresentationFormat>Widescreen</PresentationFormat>
  <Paragraphs>417</Paragraphs>
  <Slides>22</Slides>
  <Notes>19</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Aptos</vt:lpstr>
      <vt:lpstr>Arial</vt:lpstr>
      <vt:lpstr>Arial,Sans-Serif</vt:lpstr>
      <vt:lpstr>Calibri</vt:lpstr>
      <vt:lpstr>Segoe Sans Display</vt:lpstr>
      <vt:lpstr>Segoe Sans Display Semibold</vt:lpstr>
      <vt:lpstr>Segoe UI</vt:lpstr>
      <vt:lpstr>Segoe UI Semibold</vt:lpstr>
      <vt:lpstr>Wingdings</vt:lpstr>
      <vt:lpstr>1_Microsoft 365 Copilot Template</vt:lpstr>
      <vt:lpstr>Purview Quick Start blueprint</vt:lpstr>
      <vt:lpstr>Lightweight guide to mitigate data leakage Protect confidential data across M365 estate</vt:lpstr>
      <vt:lpstr>Good</vt:lpstr>
      <vt:lpstr>PowerPoint Presentation</vt:lpstr>
      <vt:lpstr>PowerPoint Presentation</vt:lpstr>
      <vt:lpstr>PowerPoint Presentation</vt:lpstr>
      <vt:lpstr>PowerPoint Presentation</vt:lpstr>
      <vt:lpstr>PowerPoint Presentation</vt:lpstr>
      <vt:lpstr>Create and deploy DLP policies</vt:lpstr>
      <vt:lpstr>Enable audit logging</vt:lpstr>
      <vt:lpstr>Better</vt:lpstr>
      <vt:lpstr>Create custom sensitive info types</vt:lpstr>
      <vt:lpstr>Configure client-side auto-labeling</vt:lpstr>
      <vt:lpstr>Create DLP policy for endpoints</vt:lpstr>
      <vt:lpstr>Create DLP policy for Teams</vt:lpstr>
      <vt:lpstr>Apply DLP to email with custom SITs and label inheritance</vt:lpstr>
      <vt:lpstr>Best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Mariana Prudencio</dc:creator>
  <cp:lastModifiedBy>Liz Willets</cp:lastModifiedBy>
  <cp:revision>2</cp:revision>
  <dcterms:created xsi:type="dcterms:W3CDTF">2025-02-14T22:39:58Z</dcterms:created>
  <dcterms:modified xsi:type="dcterms:W3CDTF">2025-09-03T13:52:59Z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0x0101006B69B3C92A673B448C443D4E16058241</vt:lpwstr>
  </property>
  <property fmtid="{D5CDD505-2E9C-101B-9397-08002B2CF9AE}" pid="3" name="MediaServiceImageTags">
    <vt:lpwstr/>
  </property>
</Properties>
</file>